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6"/>
  </p:notesMasterIdLst>
  <p:sldIdLst>
    <p:sldId id="260" r:id="rId5"/>
  </p:sldIdLst>
  <p:sldSz cx="6858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05160"/>
    <a:srgbClr val="EFF3D5"/>
    <a:srgbClr val="68829E"/>
    <a:srgbClr val="E5EBBB"/>
    <a:srgbClr val="D7E098"/>
    <a:srgbClr val="AEBD38"/>
    <a:srgbClr val="598234"/>
    <a:srgbClr val="A6D18B"/>
    <a:srgbClr val="F6FAF4"/>
    <a:srgbClr val="41C75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5AC68E-D218-4CE7-8C4C-0AD5FACD6793}" v="6" dt="2024-11-01T07:46:29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6" autoAdjust="0"/>
    <p:restoredTop sz="94660"/>
  </p:normalViewPr>
  <p:slideViewPr>
    <p:cSldViewPr snapToGrid="0">
      <p:cViewPr>
        <p:scale>
          <a:sx n="100" d="100"/>
          <a:sy n="100" d="100"/>
        </p:scale>
        <p:origin x="-1932" y="-30"/>
      </p:cViewPr>
      <p:guideLst>
        <p:guide orient="horz" pos="43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762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orica Scerbina" userId="0f6d29d0-0191-40d1-b46b-5f0dd9b80d87" providerId="ADAL" clId="{C55AC68E-D218-4CE7-8C4C-0AD5FACD6793}"/>
    <pc:docChg chg="custSel modSld">
      <pc:chgData name="Viorica Scerbina" userId="0f6d29d0-0191-40d1-b46b-5f0dd9b80d87" providerId="ADAL" clId="{C55AC68E-D218-4CE7-8C4C-0AD5FACD6793}" dt="2024-11-01T07:46:29.605" v="39"/>
      <pc:docMkLst>
        <pc:docMk/>
      </pc:docMkLst>
      <pc:sldChg chg="modSp mod">
        <pc:chgData name="Viorica Scerbina" userId="0f6d29d0-0191-40d1-b46b-5f0dd9b80d87" providerId="ADAL" clId="{C55AC68E-D218-4CE7-8C4C-0AD5FACD6793}" dt="2024-11-01T07:46:29.605" v="39"/>
        <pc:sldMkLst>
          <pc:docMk/>
          <pc:sldMk cId="2664721861" sldId="260"/>
        </pc:sldMkLst>
        <pc:spChg chg="mod">
          <ac:chgData name="Viorica Scerbina" userId="0f6d29d0-0191-40d1-b46b-5f0dd9b80d87" providerId="ADAL" clId="{C55AC68E-D218-4CE7-8C4C-0AD5FACD6793}" dt="2024-10-31T11:10:15.581" v="0" actId="20577"/>
          <ac:spMkLst>
            <pc:docMk/>
            <pc:sldMk cId="2664721861" sldId="260"/>
            <ac:spMk id="2" creationId="{4764BFE7-9A1D-BDF3-5647-AD89E22030EC}"/>
          </ac:spMkLst>
        </pc:spChg>
        <pc:spChg chg="mod">
          <ac:chgData name="Viorica Scerbina" userId="0f6d29d0-0191-40d1-b46b-5f0dd9b80d87" providerId="ADAL" clId="{C55AC68E-D218-4CE7-8C4C-0AD5FACD6793}" dt="2024-10-31T11:10:17.811" v="1" actId="20577"/>
          <ac:spMkLst>
            <pc:docMk/>
            <pc:sldMk cId="2664721861" sldId="260"/>
            <ac:spMk id="29" creationId="{95A27EEE-58D8-4329-A3C8-FD0BBEF4A1DD}"/>
          </ac:spMkLst>
        </pc:spChg>
        <pc:spChg chg="mod">
          <ac:chgData name="Viorica Scerbina" userId="0f6d29d0-0191-40d1-b46b-5f0dd9b80d87" providerId="ADAL" clId="{C55AC68E-D218-4CE7-8C4C-0AD5FACD6793}" dt="2024-11-01T07:43:59.642" v="31" actId="20577"/>
          <ac:spMkLst>
            <pc:docMk/>
            <pc:sldMk cId="2664721861" sldId="260"/>
            <ac:spMk id="42" creationId="{2731898B-C47F-46A8-9895-50EEE80E5553}"/>
          </ac:spMkLst>
        </pc:spChg>
        <pc:spChg chg="mod">
          <ac:chgData name="Viorica Scerbina" userId="0f6d29d0-0191-40d1-b46b-5f0dd9b80d87" providerId="ADAL" clId="{C55AC68E-D218-4CE7-8C4C-0AD5FACD6793}" dt="2024-10-31T11:11:15.358" v="17" actId="20577"/>
          <ac:spMkLst>
            <pc:docMk/>
            <pc:sldMk cId="2664721861" sldId="260"/>
            <ac:spMk id="45" creationId="{5162E6CF-AAD1-4DDC-97ED-EB74FCE4C531}"/>
          </ac:spMkLst>
        </pc:spChg>
        <pc:spChg chg="mod">
          <ac:chgData name="Viorica Scerbina" userId="0f6d29d0-0191-40d1-b46b-5f0dd9b80d87" providerId="ADAL" clId="{C55AC68E-D218-4CE7-8C4C-0AD5FACD6793}" dt="2024-10-31T11:11:20.700" v="22" actId="20577"/>
          <ac:spMkLst>
            <pc:docMk/>
            <pc:sldMk cId="2664721861" sldId="260"/>
            <ac:spMk id="47" creationId="{99B1BB20-E13E-40CF-A314-3A92B6E82BFC}"/>
          </ac:spMkLst>
        </pc:spChg>
        <pc:graphicFrameChg chg="mod">
          <ac:chgData name="Viorica Scerbina" userId="0f6d29d0-0191-40d1-b46b-5f0dd9b80d87" providerId="ADAL" clId="{C55AC68E-D218-4CE7-8C4C-0AD5FACD6793}" dt="2024-11-01T07:45:57.440" v="33" actId="14100"/>
          <ac:graphicFrameMkLst>
            <pc:docMk/>
            <pc:sldMk cId="2664721861" sldId="260"/>
            <ac:graphicFrameMk id="12" creationId="{F94A947A-0D44-4027-A16E-08A81B395CCD}"/>
          </ac:graphicFrameMkLst>
        </pc:graphicFrameChg>
        <pc:graphicFrameChg chg="mod">
          <ac:chgData name="Viorica Scerbina" userId="0f6d29d0-0191-40d1-b46b-5f0dd9b80d87" providerId="ADAL" clId="{C55AC68E-D218-4CE7-8C4C-0AD5FACD6793}" dt="2024-11-01T07:46:29.605" v="39"/>
          <ac:graphicFrameMkLst>
            <pc:docMk/>
            <pc:sldMk cId="2664721861" sldId="260"/>
            <ac:graphicFrameMk id="24" creationId="{F9EFA925-4D9D-4FCC-B2B7-29871F02B959}"/>
          </ac:graphicFrameMkLst>
        </pc:graphicFrameChg>
      </pc:sldChg>
    </pc:docChg>
  </pc:docChgLst>
  <pc:docChgLst>
    <pc:chgData name="Viorica Scerbina" userId="0f6d29d0-0191-40d1-b46b-5f0dd9b80d87" providerId="ADAL" clId="{75A1E6E3-5D95-40C6-958C-6C3FF6E8D8D3}"/>
    <pc:docChg chg="custSel modSld">
      <pc:chgData name="Viorica Scerbina" userId="0f6d29d0-0191-40d1-b46b-5f0dd9b80d87" providerId="ADAL" clId="{75A1E6E3-5D95-40C6-958C-6C3FF6E8D8D3}" dt="2022-11-07T13:42:15.352" v="43" actId="20577"/>
      <pc:docMkLst>
        <pc:docMk/>
      </pc:docMkLst>
      <pc:sldChg chg="addSp delSp modSp mod">
        <pc:chgData name="Viorica Scerbina" userId="0f6d29d0-0191-40d1-b46b-5f0dd9b80d87" providerId="ADAL" clId="{75A1E6E3-5D95-40C6-958C-6C3FF6E8D8D3}" dt="2022-11-07T13:42:15.352" v="43" actId="20577"/>
        <pc:sldMkLst>
          <pc:docMk/>
          <pc:sldMk cId="2664721861" sldId="260"/>
        </pc:sldMkLst>
        <pc:spChg chg="add mod">
          <ac:chgData name="Viorica Scerbina" userId="0f6d29d0-0191-40d1-b46b-5f0dd9b80d87" providerId="ADAL" clId="{75A1E6E3-5D95-40C6-958C-6C3FF6E8D8D3}" dt="2022-11-07T13:14:11.216" v="2" actId="1076"/>
          <ac:spMkLst>
            <pc:docMk/>
            <pc:sldMk cId="2664721861" sldId="260"/>
            <ac:spMk id="2" creationId="{4764BFE7-9A1D-BDF3-5647-AD89E22030EC}"/>
          </ac:spMkLst>
        </pc:spChg>
        <pc:spChg chg="mod">
          <ac:chgData name="Viorica Scerbina" userId="0f6d29d0-0191-40d1-b46b-5f0dd9b80d87" providerId="ADAL" clId="{75A1E6E3-5D95-40C6-958C-6C3FF6E8D8D3}" dt="2022-11-07T13:27:59.962" v="40" actId="123"/>
          <ac:spMkLst>
            <pc:docMk/>
            <pc:sldMk cId="2664721861" sldId="260"/>
            <ac:spMk id="3" creationId="{A0836D69-43D3-49CF-B55D-6654525F8516}"/>
          </ac:spMkLst>
        </pc:spChg>
        <pc:spChg chg="mod">
          <ac:chgData name="Viorica Scerbina" userId="0f6d29d0-0191-40d1-b46b-5f0dd9b80d87" providerId="ADAL" clId="{75A1E6E3-5D95-40C6-958C-6C3FF6E8D8D3}" dt="2022-11-07T13:26:58.003" v="34" actId="20577"/>
          <ac:spMkLst>
            <pc:docMk/>
            <pc:sldMk cId="2664721861" sldId="260"/>
            <ac:spMk id="29" creationId="{95A27EEE-58D8-4329-A3C8-FD0BBEF4A1DD}"/>
          </ac:spMkLst>
        </pc:spChg>
        <pc:spChg chg="mod">
          <ac:chgData name="Viorica Scerbina" userId="0f6d29d0-0191-40d1-b46b-5f0dd9b80d87" providerId="ADAL" clId="{75A1E6E3-5D95-40C6-958C-6C3FF6E8D8D3}" dt="2022-11-07T13:42:13.524" v="42" actId="20577"/>
          <ac:spMkLst>
            <pc:docMk/>
            <pc:sldMk cId="2664721861" sldId="260"/>
            <ac:spMk id="45" creationId="{5162E6CF-AAD1-4DDC-97ED-EB74FCE4C531}"/>
          </ac:spMkLst>
        </pc:spChg>
        <pc:spChg chg="mod">
          <ac:chgData name="Viorica Scerbina" userId="0f6d29d0-0191-40d1-b46b-5f0dd9b80d87" providerId="ADAL" clId="{75A1E6E3-5D95-40C6-958C-6C3FF6E8D8D3}" dt="2022-11-07T13:42:15.352" v="43" actId="20577"/>
          <ac:spMkLst>
            <pc:docMk/>
            <pc:sldMk cId="2664721861" sldId="260"/>
            <ac:spMk id="47" creationId="{99B1BB20-E13E-40CF-A314-3A92B6E82BFC}"/>
          </ac:spMkLst>
        </pc:spChg>
        <pc:graphicFrameChg chg="mod">
          <ac:chgData name="Viorica Scerbina" userId="0f6d29d0-0191-40d1-b46b-5f0dd9b80d87" providerId="ADAL" clId="{75A1E6E3-5D95-40C6-958C-6C3FF6E8D8D3}" dt="2022-11-07T13:27:48.574" v="38" actId="14100"/>
          <ac:graphicFrameMkLst>
            <pc:docMk/>
            <pc:sldMk cId="2664721861" sldId="260"/>
            <ac:graphicFrameMk id="12" creationId="{F94A947A-0D44-4027-A16E-08A81B395CCD}"/>
          </ac:graphicFrameMkLst>
        </pc:graphicFrameChg>
        <pc:graphicFrameChg chg="mod">
          <ac:chgData name="Viorica Scerbina" userId="0f6d29d0-0191-40d1-b46b-5f0dd9b80d87" providerId="ADAL" clId="{75A1E6E3-5D95-40C6-958C-6C3FF6E8D8D3}" dt="2022-11-07T13:27:52.806" v="39" actId="14100"/>
          <ac:graphicFrameMkLst>
            <pc:docMk/>
            <pc:sldMk cId="2664721861" sldId="260"/>
            <ac:graphicFrameMk id="16" creationId="{12A40B30-F74B-4030-B03E-DBC031C8006D}"/>
          </ac:graphicFrameMkLst>
        </pc:graphicFrameChg>
        <pc:graphicFrameChg chg="mod">
          <ac:chgData name="Viorica Scerbina" userId="0f6d29d0-0191-40d1-b46b-5f0dd9b80d87" providerId="ADAL" clId="{75A1E6E3-5D95-40C6-958C-6C3FF6E8D8D3}" dt="2022-11-07T13:28:11.159" v="41" actId="14100"/>
          <ac:graphicFrameMkLst>
            <pc:docMk/>
            <pc:sldMk cId="2664721861" sldId="260"/>
            <ac:graphicFrameMk id="24" creationId="{F9EFA925-4D9D-4FCC-B2B7-29871F02B959}"/>
          </ac:graphicFrameMkLst>
        </pc:graphicFrameChg>
        <pc:picChg chg="del">
          <ac:chgData name="Viorica Scerbina" userId="0f6d29d0-0191-40d1-b46b-5f0dd9b80d87" providerId="ADAL" clId="{75A1E6E3-5D95-40C6-958C-6C3FF6E8D8D3}" dt="2022-11-07T13:13:34.841" v="0" actId="478"/>
          <ac:picMkLst>
            <pc:docMk/>
            <pc:sldMk cId="2664721861" sldId="260"/>
            <ac:picMk id="21" creationId="{F2E7F69C-27F7-41EE-97ED-19C31CED80CF}"/>
          </ac:picMkLst>
        </pc:picChg>
      </pc:sldChg>
    </pc:docChg>
  </pc:docChgLst>
  <pc:docChgLst>
    <pc:chgData name="Viorica Scerbina" userId="0f6d29d0-0191-40d1-b46b-5f0dd9b80d87" providerId="ADAL" clId="{BA6D9E4E-5FD3-4D66-9B2D-A863599991C4}"/>
    <pc:docChg chg="modSld">
      <pc:chgData name="Viorica Scerbina" userId="0f6d29d0-0191-40d1-b46b-5f0dd9b80d87" providerId="ADAL" clId="{BA6D9E4E-5FD3-4D66-9B2D-A863599991C4}" dt="2023-11-07T13:49:35.499" v="5" actId="27918"/>
      <pc:docMkLst>
        <pc:docMk/>
      </pc:docMkLst>
      <pc:sldChg chg="modSp mod">
        <pc:chgData name="Viorica Scerbina" userId="0f6d29d0-0191-40d1-b46b-5f0dd9b80d87" providerId="ADAL" clId="{BA6D9E4E-5FD3-4D66-9B2D-A863599991C4}" dt="2023-11-07T13:49:35.499" v="5" actId="27918"/>
        <pc:sldMkLst>
          <pc:docMk/>
          <pc:sldMk cId="2664721861" sldId="260"/>
        </pc:sldMkLst>
        <pc:spChg chg="mod">
          <ac:chgData name="Viorica Scerbina" userId="0f6d29d0-0191-40d1-b46b-5f0dd9b80d87" providerId="ADAL" clId="{BA6D9E4E-5FD3-4D66-9B2D-A863599991C4}" dt="2023-10-25T12:05:00.326" v="0" actId="20577"/>
          <ac:spMkLst>
            <pc:docMk/>
            <pc:sldMk cId="2664721861" sldId="260"/>
            <ac:spMk id="2" creationId="{4764BFE7-9A1D-BDF3-5647-AD89E22030EC}"/>
          </ac:spMkLst>
        </pc:spChg>
        <pc:spChg chg="mod">
          <ac:chgData name="Viorica Scerbina" userId="0f6d29d0-0191-40d1-b46b-5f0dd9b80d87" providerId="ADAL" clId="{BA6D9E4E-5FD3-4D66-9B2D-A863599991C4}" dt="2023-10-25T12:05:04.017" v="1" actId="20577"/>
          <ac:spMkLst>
            <pc:docMk/>
            <pc:sldMk cId="2664721861" sldId="260"/>
            <ac:spMk id="29" creationId="{95A27EEE-58D8-4329-A3C8-FD0BBEF4A1DD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7113604549431328"/>
          <c:y val="3.7296321123388432E-2"/>
          <c:w val="0.56316933300864103"/>
          <c:h val="0.9614399181759806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Planificat</c:v>
                </c:pt>
              </c:strCache>
            </c:strRef>
          </c:tx>
          <c:spPr>
            <a:solidFill>
              <a:srgbClr val="505160">
                <a:alpha val="98824"/>
              </a:srgbClr>
            </a:solidFill>
            <a:ln>
              <a:noFill/>
            </a:ln>
            <a:effectLst/>
          </c:spP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Собственные доходы</c:v>
                </c:pt>
                <c:pt idx="1">
                  <c:v>Трансферты из гос. и рег.бюджета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33382800</c:v>
                </c:pt>
                <c:pt idx="1">
                  <c:v>69750500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EB6-43F4-BAB6-5B5E76A0E1AF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Sheet1!$A$2:$A$3</c:f>
              <c:strCache>
                <c:ptCount val="2"/>
                <c:pt idx="0">
                  <c:v>Собственные доходы</c:v>
                </c:pt>
                <c:pt idx="1">
                  <c:v>Трансферты из гос. и рег.бюджета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EB6-43F4-BAB6-5B5E76A0E1AF}"/>
            </c:ext>
          </c:extLst>
        </c:ser>
        <c:dLbls/>
        <c:gapWidth val="182"/>
        <c:axId val="68799872"/>
        <c:axId val="72025216"/>
      </c:barChart>
      <c:catAx>
        <c:axId val="6879987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025216"/>
        <c:crosses val="autoZero"/>
        <c:lblAlgn val="ctr"/>
        <c:lblOffset val="100"/>
      </c:catAx>
      <c:valAx>
        <c:axId val="72025216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tickLblPos val="nextTo"/>
        <c:crossAx val="68799872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3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9117306458738449"/>
          <c:y val="7.3209779820408091E-2"/>
          <c:w val="0.54484925478443469"/>
          <c:h val="0.9001684820630799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Planificat</c:v>
                </c:pt>
              </c:strCache>
            </c:strRef>
          </c:tx>
          <c:spPr>
            <a:solidFill>
              <a:srgbClr val="505160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0.18004974066382229"/>
                  <c:y val="0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889-4F00-87FD-C2757FF7B247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Погашение займа</c:v>
                </c:pt>
                <c:pt idx="1">
                  <c:v>Приватизация квартир</c:v>
                </c:pt>
                <c:pt idx="2">
                  <c:v>Пожертвования</c:v>
                </c:pt>
                <c:pt idx="3">
                  <c:v>Прочие доходы</c:v>
                </c:pt>
                <c:pt idx="4">
                  <c:v>Доходы от продажи товаров и услуг</c:v>
                </c:pt>
                <c:pt idx="5">
                  <c:v>Доходы от собственности</c:v>
                </c:pt>
                <c:pt idx="6">
                  <c:v>Налоги и сборы на товары и услуги</c:v>
                </c:pt>
                <c:pt idx="7">
                  <c:v>Налоги на доходы и собственность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-2400000</c:v>
                </c:pt>
                <c:pt idx="1">
                  <c:v>10000</c:v>
                </c:pt>
                <c:pt idx="2">
                  <c:v>10000</c:v>
                </c:pt>
                <c:pt idx="3">
                  <c:v>380800</c:v>
                </c:pt>
                <c:pt idx="4">
                  <c:v>1870000</c:v>
                </c:pt>
                <c:pt idx="5">
                  <c:v>2000000</c:v>
                </c:pt>
                <c:pt idx="6">
                  <c:v>6397000</c:v>
                </c:pt>
                <c:pt idx="7">
                  <c:v>25115000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D7-4FA6-AF7C-592F4373544D}"/>
            </c:ext>
          </c:extLst>
        </c:ser>
        <c:dLbls>
          <c:showVal val="1"/>
        </c:dLbls>
        <c:gapWidth val="182"/>
        <c:axId val="75027968"/>
        <c:axId val="75029504"/>
      </c:barChart>
      <c:catAx>
        <c:axId val="7502796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5029504"/>
        <c:crosses val="autoZero"/>
        <c:auto val="1"/>
        <c:lblAlgn val="ctr"/>
        <c:lblOffset val="100"/>
      </c:catAx>
      <c:valAx>
        <c:axId val="75029504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750279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300" baseline="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956842547193859"/>
          <c:y val="6.5703037611938098E-3"/>
          <c:w val="0.46946036315655321"/>
          <c:h val="0.9864723570711949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Planificat</c:v>
                </c:pt>
              </c:strCache>
            </c:strRef>
          </c:tx>
          <c:spPr>
            <a:solidFill>
              <a:srgbClr val="505160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0.13901009101404946"/>
                  <c:y val="-2.9521619588595235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8D2-4311-9064-C946C10FA0B6}"/>
                </c:ext>
              </c:extLst>
            </c:dLbl>
            <c:dLbl>
              <c:idx val="7"/>
              <c:layout>
                <c:manualLayout>
                  <c:x val="0"/>
                  <c:y val="7.0851887012625972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8D2-4311-9064-C946C10FA0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Непроизводственные активы</c:v>
                </c:pt>
                <c:pt idx="1">
                  <c:v>Национальная оборона</c:v>
                </c:pt>
                <c:pt idx="2">
                  <c:v>Социальная защита</c:v>
                </c:pt>
                <c:pt idx="3">
                  <c:v>Услуги в области экономики</c:v>
                </c:pt>
                <c:pt idx="4">
                  <c:v>Культура, спорт, молодежь, культы и отдых</c:v>
                </c:pt>
                <c:pt idx="5">
                  <c:v>Государственные услуги общего назначения</c:v>
                </c:pt>
                <c:pt idx="6">
                  <c:v>Жилищно-коммунальное хозяйство</c:v>
                </c:pt>
                <c:pt idx="7">
                  <c:v>Образование</c:v>
                </c:pt>
              </c:strCache>
            </c:strRef>
          </c:cat>
          <c:val>
            <c:numRef>
              <c:f>Sheet1!$B$2:$B$9</c:f>
              <c:numCache>
                <c:formatCode>#,##0</c:formatCode>
                <c:ptCount val="8"/>
                <c:pt idx="0">
                  <c:v>-1000000</c:v>
                </c:pt>
                <c:pt idx="1">
                  <c:v>5000</c:v>
                </c:pt>
                <c:pt idx="2">
                  <c:v>1139600</c:v>
                </c:pt>
                <c:pt idx="3">
                  <c:v>6291900</c:v>
                </c:pt>
                <c:pt idx="4">
                  <c:v>12736600</c:v>
                </c:pt>
                <c:pt idx="5">
                  <c:v>22968300</c:v>
                </c:pt>
                <c:pt idx="6">
                  <c:v>15536000</c:v>
                </c:pt>
                <c:pt idx="7">
                  <c:v>45455900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813-4BB4-99D2-506F6B5FD656}"/>
            </c:ext>
          </c:extLst>
        </c:ser>
        <c:dLbls/>
        <c:gapWidth val="182"/>
        <c:axId val="76859648"/>
        <c:axId val="76873728"/>
      </c:barChart>
      <c:catAx>
        <c:axId val="7685964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6873728"/>
        <c:crosses val="autoZero"/>
        <c:auto val="1"/>
        <c:lblAlgn val="ctr"/>
        <c:lblOffset val="100"/>
      </c:catAx>
      <c:valAx>
        <c:axId val="76873728"/>
        <c:scaling>
          <c:orientation val="minMax"/>
        </c:scaling>
        <c:delete val="1"/>
        <c:axPos val="b"/>
        <c:numFmt formatCode="#,##0" sourceLinked="1"/>
        <c:majorTickMark val="none"/>
        <c:tickLblPos val="nextTo"/>
        <c:crossAx val="76859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300"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839835-6F95-480E-9257-B016EE2C7091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CB98E-EC3E-4189-813D-BF84685A4F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3450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CB98E-EC3E-4189-813D-BF84685A4F9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5191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244726"/>
            <a:ext cx="5829300" cy="47752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7204076"/>
            <a:ext cx="5143500" cy="3311524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7941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9075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730250"/>
            <a:ext cx="1478756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730250"/>
            <a:ext cx="435054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9817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9762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419479"/>
            <a:ext cx="5915025" cy="570547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9178929"/>
            <a:ext cx="5915025" cy="300037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8220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651250"/>
            <a:ext cx="291465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651250"/>
            <a:ext cx="291465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2578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730253"/>
            <a:ext cx="5915025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3362326"/>
            <a:ext cx="2901255" cy="164782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5010150"/>
            <a:ext cx="2901255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3362326"/>
            <a:ext cx="2915543" cy="164782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5010150"/>
            <a:ext cx="2915543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6292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3670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3710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914400"/>
            <a:ext cx="2211884" cy="3200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974853"/>
            <a:ext cx="3471863" cy="974725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4114800"/>
            <a:ext cx="2211884" cy="762317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168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914400"/>
            <a:ext cx="2211884" cy="3200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974853"/>
            <a:ext cx="3471863" cy="974725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4114800"/>
            <a:ext cx="2211884" cy="762317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4124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730253"/>
            <a:ext cx="5915025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651250"/>
            <a:ext cx="5915025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2712703"/>
            <a:ext cx="15430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0B97E-05FE-4B16-A557-75A33946204B}" type="datetimeFigureOut">
              <a:rPr lang="en-US" smtClean="0"/>
              <a:pPr/>
              <a:t>11/28/2024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2712703"/>
            <a:ext cx="2314575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2712703"/>
            <a:ext cx="15430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2E810-2A03-49C2-8A5E-762CBFE70E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79350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3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57F0FC02-4B78-43F6-BC93-40E605910B3C}"/>
              </a:ext>
            </a:extLst>
          </p:cNvPr>
          <p:cNvGrpSpPr/>
          <p:nvPr/>
        </p:nvGrpSpPr>
        <p:grpSpPr>
          <a:xfrm>
            <a:off x="-74205" y="421561"/>
            <a:ext cx="4173567" cy="1308127"/>
            <a:chOff x="-74205" y="421561"/>
            <a:chExt cx="4173567" cy="130812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5654BEB4-BA2D-40B3-AFFA-B3BB6667CACD}"/>
                </a:ext>
              </a:extLst>
            </p:cNvPr>
            <p:cNvSpPr txBox="1"/>
            <p:nvPr/>
          </p:nvSpPr>
          <p:spPr>
            <a:xfrm>
              <a:off x="-74205" y="421561"/>
              <a:ext cx="404271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000" b="1" dirty="0">
                  <a:solidFill>
                    <a:srgbClr val="505160"/>
                  </a:solidFill>
                </a:rPr>
                <a:t>БЮДЖЕТ</a:t>
              </a:r>
              <a:endParaRPr lang="ro-RO" sz="6000" b="1" dirty="0">
                <a:solidFill>
                  <a:srgbClr val="505160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A5EF0CB7-AA43-4465-AB37-EA21A3F50186}"/>
                </a:ext>
              </a:extLst>
            </p:cNvPr>
            <p:cNvSpPr txBox="1"/>
            <p:nvPr/>
          </p:nvSpPr>
          <p:spPr>
            <a:xfrm>
              <a:off x="1180902" y="1083357"/>
              <a:ext cx="29184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o-RO" sz="3200" b="1" dirty="0">
                  <a:solidFill>
                    <a:srgbClr val="505160"/>
                  </a:solidFill>
                </a:rPr>
                <a:t> </a:t>
              </a:r>
              <a:r>
                <a:rPr lang="ru-RU" sz="3600" b="1" i="1" dirty="0">
                  <a:solidFill>
                    <a:srgbClr val="505160"/>
                  </a:solidFill>
                </a:rPr>
                <a:t>проект</a:t>
              </a:r>
              <a:endParaRPr lang="ro-RO" sz="3600" b="1" i="1" dirty="0">
                <a:solidFill>
                  <a:srgbClr val="505160"/>
                </a:solidFill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xmlns="" id="{91853BF7-3EF5-47BB-AD57-E929AA428689}"/>
                </a:ext>
              </a:extLst>
            </p:cNvPr>
            <p:cNvCxnSpPr>
              <a:cxnSpLocks/>
            </p:cNvCxnSpPr>
            <p:nvPr/>
          </p:nvCxnSpPr>
          <p:spPr>
            <a:xfrm>
              <a:off x="3604260" y="666750"/>
              <a:ext cx="0" cy="902968"/>
            </a:xfrm>
            <a:prstGeom prst="line">
              <a:avLst/>
            </a:prstGeom>
            <a:ln w="12700">
              <a:solidFill>
                <a:srgbClr val="5051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xmlns="" id="{F94A947A-0D44-4027-A16E-08A81B395C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079924722"/>
              </p:ext>
            </p:extLst>
          </p:nvPr>
        </p:nvGraphicFramePr>
        <p:xfrm>
          <a:off x="10960" y="4456740"/>
          <a:ext cx="6681725" cy="899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D9422A7A-B98D-4F2D-8923-29AACFAE63D0}"/>
              </a:ext>
            </a:extLst>
          </p:cNvPr>
          <p:cNvCxnSpPr>
            <a:cxnSpLocks/>
          </p:cNvCxnSpPr>
          <p:nvPr/>
        </p:nvCxnSpPr>
        <p:spPr>
          <a:xfrm>
            <a:off x="-10960" y="4116044"/>
            <a:ext cx="6858000" cy="0"/>
          </a:xfrm>
          <a:prstGeom prst="line">
            <a:avLst/>
          </a:prstGeom>
          <a:ln w="38100">
            <a:solidFill>
              <a:srgbClr val="6882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5162E6CF-AAD1-4DDC-97ED-EB74FCE4C531}"/>
              </a:ext>
            </a:extLst>
          </p:cNvPr>
          <p:cNvSpPr txBox="1"/>
          <p:nvPr/>
        </p:nvSpPr>
        <p:spPr>
          <a:xfrm>
            <a:off x="-1262" y="4036222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505160"/>
                </a:solidFill>
              </a:rPr>
              <a:t>Доходы</a:t>
            </a:r>
            <a:r>
              <a:rPr lang="ro-RO" sz="2400" b="1" dirty="0">
                <a:solidFill>
                  <a:srgbClr val="505160"/>
                </a:solidFill>
              </a:rPr>
              <a:t> – </a:t>
            </a:r>
            <a:r>
              <a:rPr lang="en-US" sz="2400" b="1" dirty="0" smtClean="0">
                <a:solidFill>
                  <a:srgbClr val="505160"/>
                </a:solidFill>
              </a:rPr>
              <a:t>103</a:t>
            </a:r>
            <a:r>
              <a:rPr lang="ro-RO" sz="2400" b="1" dirty="0" smtClean="0">
                <a:solidFill>
                  <a:srgbClr val="505160"/>
                </a:solidFill>
              </a:rPr>
              <a:t> </a:t>
            </a:r>
            <a:r>
              <a:rPr lang="ru-RU" sz="2400" b="1" dirty="0" smtClean="0">
                <a:solidFill>
                  <a:srgbClr val="505160"/>
                </a:solidFill>
              </a:rPr>
              <a:t>13</a:t>
            </a:r>
            <a:r>
              <a:rPr lang="en-US" sz="2400" b="1" dirty="0" smtClean="0">
                <a:solidFill>
                  <a:srgbClr val="505160"/>
                </a:solidFill>
              </a:rPr>
              <a:t>3</a:t>
            </a:r>
            <a:r>
              <a:rPr lang="ro-RO" sz="2400" b="1" dirty="0" smtClean="0">
                <a:solidFill>
                  <a:srgbClr val="505160"/>
                </a:solidFill>
              </a:rPr>
              <a:t> </a:t>
            </a:r>
            <a:r>
              <a:rPr lang="en-US" sz="2400" b="1" dirty="0" smtClean="0">
                <a:solidFill>
                  <a:srgbClr val="505160"/>
                </a:solidFill>
              </a:rPr>
              <a:t>3</a:t>
            </a:r>
            <a:r>
              <a:rPr lang="ro-RO" sz="2400" b="1" dirty="0" smtClean="0">
                <a:solidFill>
                  <a:srgbClr val="505160"/>
                </a:solidFill>
              </a:rPr>
              <a:t>00</a:t>
            </a:r>
            <a:r>
              <a:rPr lang="en-US" sz="2400" b="1" dirty="0" smtClean="0">
                <a:solidFill>
                  <a:srgbClr val="505160"/>
                </a:solidFill>
              </a:rPr>
              <a:t> </a:t>
            </a:r>
            <a:r>
              <a:rPr lang="ru-RU" sz="2400" b="1" dirty="0">
                <a:solidFill>
                  <a:srgbClr val="505160"/>
                </a:solidFill>
              </a:rPr>
              <a:t>лей</a:t>
            </a:r>
            <a:endParaRPr lang="en-US" sz="2400" b="1" dirty="0">
              <a:solidFill>
                <a:srgbClr val="505160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99B1BB20-E13E-40CF-A314-3A92B6E82BFC}"/>
              </a:ext>
            </a:extLst>
          </p:cNvPr>
          <p:cNvSpPr txBox="1"/>
          <p:nvPr/>
        </p:nvSpPr>
        <p:spPr>
          <a:xfrm>
            <a:off x="-10609" y="8212792"/>
            <a:ext cx="6868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505160"/>
                </a:solidFill>
              </a:rPr>
              <a:t>Расходы</a:t>
            </a:r>
            <a:r>
              <a:rPr lang="ro-RO" sz="2400" b="1" dirty="0">
                <a:solidFill>
                  <a:srgbClr val="505160"/>
                </a:solidFill>
              </a:rPr>
              <a:t> – </a:t>
            </a:r>
            <a:r>
              <a:rPr lang="en-US" sz="2400" b="1" dirty="0" smtClean="0">
                <a:solidFill>
                  <a:srgbClr val="505160"/>
                </a:solidFill>
              </a:rPr>
              <a:t>103</a:t>
            </a:r>
            <a:r>
              <a:rPr lang="ro-RO" sz="2400" b="1" dirty="0" smtClean="0">
                <a:solidFill>
                  <a:srgbClr val="505160"/>
                </a:solidFill>
              </a:rPr>
              <a:t> </a:t>
            </a:r>
            <a:r>
              <a:rPr lang="ru-RU" sz="2400" b="1" dirty="0" smtClean="0">
                <a:solidFill>
                  <a:srgbClr val="505160"/>
                </a:solidFill>
              </a:rPr>
              <a:t>1</a:t>
            </a:r>
            <a:r>
              <a:rPr lang="en-US" sz="2400" b="1" dirty="0" smtClean="0">
                <a:solidFill>
                  <a:srgbClr val="505160"/>
                </a:solidFill>
              </a:rPr>
              <a:t>3</a:t>
            </a:r>
            <a:r>
              <a:rPr lang="ru-RU" sz="2400" b="1" dirty="0" smtClean="0">
                <a:solidFill>
                  <a:srgbClr val="505160"/>
                </a:solidFill>
              </a:rPr>
              <a:t>3</a:t>
            </a:r>
            <a:r>
              <a:rPr lang="ro-RO" sz="2400" b="1" dirty="0" smtClean="0">
                <a:solidFill>
                  <a:srgbClr val="505160"/>
                </a:solidFill>
              </a:rPr>
              <a:t> </a:t>
            </a:r>
            <a:r>
              <a:rPr lang="en-US" sz="2400" b="1" dirty="0" smtClean="0">
                <a:solidFill>
                  <a:srgbClr val="505160"/>
                </a:solidFill>
              </a:rPr>
              <a:t>3</a:t>
            </a:r>
            <a:r>
              <a:rPr lang="ro-RO" sz="2400" b="1" dirty="0" smtClean="0">
                <a:solidFill>
                  <a:srgbClr val="505160"/>
                </a:solidFill>
              </a:rPr>
              <a:t>00 </a:t>
            </a:r>
            <a:r>
              <a:rPr lang="ru-RU" sz="2400" b="1" dirty="0">
                <a:solidFill>
                  <a:srgbClr val="505160"/>
                </a:solidFill>
              </a:rPr>
              <a:t>лей</a:t>
            </a:r>
            <a:endParaRPr lang="en-US" sz="2400" b="1" dirty="0">
              <a:solidFill>
                <a:srgbClr val="505160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7E9CCC7F-8FA5-4581-9555-5F29DF4F218C}"/>
              </a:ext>
            </a:extLst>
          </p:cNvPr>
          <p:cNvCxnSpPr>
            <a:cxnSpLocks/>
          </p:cNvCxnSpPr>
          <p:nvPr/>
        </p:nvCxnSpPr>
        <p:spPr>
          <a:xfrm>
            <a:off x="-5115" y="8258969"/>
            <a:ext cx="6858000" cy="0"/>
          </a:xfrm>
          <a:prstGeom prst="line">
            <a:avLst/>
          </a:prstGeom>
          <a:ln w="38100">
            <a:solidFill>
              <a:srgbClr val="6882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F3371E5-50AA-4E1F-A352-EA66C25CE42D}"/>
              </a:ext>
            </a:extLst>
          </p:cNvPr>
          <p:cNvSpPr/>
          <p:nvPr/>
        </p:nvSpPr>
        <p:spPr>
          <a:xfrm>
            <a:off x="0" y="12994790"/>
            <a:ext cx="6858000" cy="721210"/>
          </a:xfrm>
          <a:prstGeom prst="rect">
            <a:avLst/>
          </a:prstGeom>
          <a:solidFill>
            <a:srgbClr val="688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0836D69-43D3-49CF-B55D-6654525F8516}"/>
              </a:ext>
            </a:extLst>
          </p:cNvPr>
          <p:cNvSpPr txBox="1"/>
          <p:nvPr/>
        </p:nvSpPr>
        <p:spPr>
          <a:xfrm>
            <a:off x="57627" y="13042916"/>
            <a:ext cx="6712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solidFill>
                  <a:schemeClr val="bg1"/>
                </a:solidFill>
              </a:rPr>
              <a:t>Выше приведенные данные подтверждают соблюдение </a:t>
            </a:r>
            <a:r>
              <a:rPr lang="ru-RU" sz="1200" dirty="0" err="1">
                <a:solidFill>
                  <a:schemeClr val="bg1"/>
                </a:solidFill>
              </a:rPr>
              <a:t>примэрией</a:t>
            </a:r>
            <a:r>
              <a:rPr lang="ru-RU" sz="1200" dirty="0">
                <a:solidFill>
                  <a:schemeClr val="bg1"/>
                </a:solidFill>
              </a:rPr>
              <a:t> своих обязательств быть открытой в отношении своих граждан. Данный материал подготовлен при содействии программы </a:t>
            </a:r>
            <a:r>
              <a:rPr lang="ru-RU" sz="1200" dirty="0" err="1">
                <a:solidFill>
                  <a:schemeClr val="bg1"/>
                </a:solidFill>
              </a:rPr>
              <a:t>Comunitatea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r>
              <a:rPr lang="ru-RU" sz="1200" dirty="0" err="1">
                <a:solidFill>
                  <a:schemeClr val="bg1"/>
                </a:solidFill>
              </a:rPr>
              <a:t>Mea</a:t>
            </a:r>
            <a:r>
              <a:rPr lang="ru-RU" sz="1200" dirty="0">
                <a:solidFill>
                  <a:schemeClr val="bg1"/>
                </a:solidFill>
              </a:rPr>
              <a:t>, финансируемой Правительством США/USAID и внедряемой IREX</a:t>
            </a:r>
            <a:r>
              <a:rPr lang="en-US" sz="12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832CF45A-5990-4015-A2DC-6D288A91A7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973" y="168071"/>
            <a:ext cx="1389111" cy="54036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34ADBBF2-FF3F-4322-A0AC-6A160749C5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1339" y="193744"/>
            <a:ext cx="1008928" cy="50446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10FD3701-DF61-4415-8EBC-CC503737BB84}"/>
              </a:ext>
            </a:extLst>
          </p:cNvPr>
          <p:cNvSpPr txBox="1"/>
          <p:nvPr/>
        </p:nvSpPr>
        <p:spPr>
          <a:xfrm>
            <a:off x="10960" y="5263556"/>
            <a:ext cx="6847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505160"/>
                </a:solidFill>
              </a:rPr>
              <a:t>Собственные доходы </a:t>
            </a:r>
            <a:endParaRPr lang="en-US" sz="2000" dirty="0">
              <a:solidFill>
                <a:srgbClr val="50516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2731898B-C47F-46A8-9895-50EEE80E5553}"/>
              </a:ext>
            </a:extLst>
          </p:cNvPr>
          <p:cNvSpPr txBox="1"/>
          <p:nvPr/>
        </p:nvSpPr>
        <p:spPr>
          <a:xfrm>
            <a:off x="2577061" y="187969"/>
            <a:ext cx="420950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50" b="1" dirty="0" err="1">
                <a:solidFill>
                  <a:srgbClr val="505160"/>
                </a:solidFill>
              </a:rPr>
              <a:t>Примэрия</a:t>
            </a:r>
            <a:r>
              <a:rPr lang="en-US" sz="2250" b="1" dirty="0">
                <a:solidFill>
                  <a:srgbClr val="505160"/>
                </a:solidFill>
              </a:rPr>
              <a:t> </a:t>
            </a:r>
            <a:r>
              <a:rPr lang="ru-RU" sz="2250" b="1" dirty="0" smtClean="0">
                <a:solidFill>
                  <a:srgbClr val="505160"/>
                </a:solidFill>
              </a:rPr>
              <a:t>мун. Чадыр-Лунга</a:t>
            </a:r>
            <a:endParaRPr lang="en-US" sz="2250" b="1" dirty="0">
              <a:solidFill>
                <a:srgbClr val="50516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95A27EEE-58D8-4329-A3C8-FD0BBEF4A1DD}"/>
              </a:ext>
            </a:extLst>
          </p:cNvPr>
          <p:cNvSpPr txBox="1"/>
          <p:nvPr/>
        </p:nvSpPr>
        <p:spPr>
          <a:xfrm>
            <a:off x="137295" y="1650314"/>
            <a:ext cx="655072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505160"/>
                </a:solidFill>
              </a:rPr>
              <a:t>Уважаемые граждане, предлагаем вашему вниманию проект бюджета на 202</a:t>
            </a:r>
            <a:r>
              <a:rPr lang="ro-RO" sz="2000" dirty="0">
                <a:solidFill>
                  <a:srgbClr val="505160"/>
                </a:solidFill>
              </a:rPr>
              <a:t>5</a:t>
            </a:r>
            <a:r>
              <a:rPr lang="ru-RU" sz="2000" dirty="0">
                <a:solidFill>
                  <a:srgbClr val="505160"/>
                </a:solidFill>
              </a:rPr>
              <a:t> год.</a:t>
            </a:r>
            <a:endParaRPr lang="ro-RO" sz="2000" dirty="0">
              <a:solidFill>
                <a:srgbClr val="505160"/>
              </a:solidFill>
            </a:endParaRPr>
          </a:p>
          <a:p>
            <a:pPr algn="just"/>
            <a:endParaRPr lang="ro-RO" sz="1000" dirty="0">
              <a:solidFill>
                <a:srgbClr val="505160"/>
              </a:solidFill>
            </a:endParaRPr>
          </a:p>
          <a:p>
            <a:pPr algn="just"/>
            <a:r>
              <a:rPr lang="ru-RU" sz="2000" dirty="0">
                <a:solidFill>
                  <a:srgbClr val="505160"/>
                </a:solidFill>
              </a:rPr>
              <a:t>Из данных, представленных ниже, Вы можете узнать, какое количество финансовых средств мы планируем собрать и источники получения этих средств, а также на какие цели эти ресурсы будут потрачены в следующем году.</a:t>
            </a:r>
            <a:endParaRPr lang="ro-RO" sz="2000" dirty="0">
              <a:solidFill>
                <a:srgbClr val="505160"/>
              </a:solidFill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xmlns="" id="{12A40B30-F74B-4030-B03E-DBC031C800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632562870"/>
              </p:ext>
            </p:extLst>
          </p:nvPr>
        </p:nvGraphicFramePr>
        <p:xfrm>
          <a:off x="54774" y="5623898"/>
          <a:ext cx="6630390" cy="2562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xmlns="" id="{F9EFA925-4D9D-4FCC-B2B7-29871F02B9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518711133"/>
              </p:ext>
            </p:extLst>
          </p:nvPr>
        </p:nvGraphicFramePr>
        <p:xfrm>
          <a:off x="-10961" y="8591109"/>
          <a:ext cx="6669300" cy="4301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908862E-A393-470D-9494-E4EF7DB1F491}"/>
              </a:ext>
            </a:extLst>
          </p:cNvPr>
          <p:cNvSpPr txBox="1"/>
          <p:nvPr/>
        </p:nvSpPr>
        <p:spPr>
          <a:xfrm>
            <a:off x="-5032199" y="-121841"/>
            <a:ext cx="28768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Palitra</a:t>
            </a:r>
            <a:r>
              <a:rPr lang="en-US" dirty="0"/>
              <a:t> de </a:t>
            </a:r>
            <a:r>
              <a:rPr lang="en-US" dirty="0" err="1"/>
              <a:t>culori</a:t>
            </a:r>
            <a:r>
              <a:rPr lang="en-US" dirty="0"/>
              <a:t> </a:t>
            </a:r>
            <a:r>
              <a:rPr lang="en-US" dirty="0" err="1"/>
              <a:t>compatibile</a:t>
            </a:r>
            <a:endParaRPr lang="ru-RU" dirty="0"/>
          </a:p>
          <a:p>
            <a:endParaRPr lang="en-US" dirty="0"/>
          </a:p>
          <a:p>
            <a:r>
              <a:rPr lang="ru-RU" dirty="0"/>
              <a:t>#505160 грозовая туча</a:t>
            </a:r>
          </a:p>
          <a:p>
            <a:endParaRPr lang="en-US" dirty="0"/>
          </a:p>
          <a:p>
            <a:r>
              <a:rPr lang="ru-RU" dirty="0"/>
              <a:t>#68829E водопад</a:t>
            </a:r>
          </a:p>
          <a:p>
            <a:endParaRPr lang="en-US" dirty="0"/>
          </a:p>
          <a:p>
            <a:r>
              <a:rPr lang="ru-RU" dirty="0"/>
              <a:t>#AEBD38 мох</a:t>
            </a:r>
          </a:p>
          <a:p>
            <a:endParaRPr lang="en-US" dirty="0"/>
          </a:p>
          <a:p>
            <a:r>
              <a:rPr lang="ru-RU" dirty="0"/>
              <a:t>#598234 луг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4FA19CF5-0294-4C52-A71D-C93D3665789F}"/>
              </a:ext>
            </a:extLst>
          </p:cNvPr>
          <p:cNvSpPr/>
          <p:nvPr/>
        </p:nvSpPr>
        <p:spPr>
          <a:xfrm>
            <a:off x="-5951123" y="472234"/>
            <a:ext cx="609600" cy="279400"/>
          </a:xfrm>
          <a:prstGeom prst="rect">
            <a:avLst/>
          </a:prstGeom>
          <a:solidFill>
            <a:srgbClr val="505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F34FD92F-EA46-4C03-AFBB-99F5740B4BE3}"/>
              </a:ext>
            </a:extLst>
          </p:cNvPr>
          <p:cNvSpPr/>
          <p:nvPr/>
        </p:nvSpPr>
        <p:spPr>
          <a:xfrm>
            <a:off x="-5951123" y="1031120"/>
            <a:ext cx="609600" cy="279400"/>
          </a:xfrm>
          <a:prstGeom prst="rect">
            <a:avLst/>
          </a:prstGeom>
          <a:solidFill>
            <a:srgbClr val="688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38CE8FD-C553-489E-9166-49B808246C48}"/>
              </a:ext>
            </a:extLst>
          </p:cNvPr>
          <p:cNvSpPr/>
          <p:nvPr/>
        </p:nvSpPr>
        <p:spPr>
          <a:xfrm>
            <a:off x="-5951123" y="1556325"/>
            <a:ext cx="609600" cy="279400"/>
          </a:xfrm>
          <a:prstGeom prst="rect">
            <a:avLst/>
          </a:prstGeom>
          <a:solidFill>
            <a:srgbClr val="AEBD3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B3594C11-C1E8-4151-B1D1-19C84561C986}"/>
              </a:ext>
            </a:extLst>
          </p:cNvPr>
          <p:cNvSpPr/>
          <p:nvPr/>
        </p:nvSpPr>
        <p:spPr>
          <a:xfrm>
            <a:off x="-5913023" y="2081530"/>
            <a:ext cx="609600" cy="279400"/>
          </a:xfrm>
          <a:prstGeom prst="rect">
            <a:avLst/>
          </a:prstGeom>
          <a:solidFill>
            <a:srgbClr val="5982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41">
            <a:extLst>
              <a:ext uri="{FF2B5EF4-FFF2-40B4-BE49-F238E27FC236}">
                <a16:creationId xmlns:a16="http://schemas.microsoft.com/office/drawing/2014/main" xmlns="" id="{4764BFE7-9A1D-BDF3-5647-AD89E22030EC}"/>
              </a:ext>
            </a:extLst>
          </p:cNvPr>
          <p:cNvSpPr txBox="1"/>
          <p:nvPr/>
        </p:nvSpPr>
        <p:spPr>
          <a:xfrm>
            <a:off x="3478268" y="538220"/>
            <a:ext cx="2782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505160"/>
                </a:solidFill>
              </a:rPr>
              <a:t>202</a:t>
            </a:r>
            <a:r>
              <a:rPr lang="ro-RO" sz="7200" b="1" dirty="0">
                <a:solidFill>
                  <a:srgbClr val="505160"/>
                </a:solidFill>
              </a:rPr>
              <a:t>5</a:t>
            </a:r>
            <a:endParaRPr lang="en-US" sz="7200" b="1" dirty="0">
              <a:solidFill>
                <a:srgbClr val="5051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4721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E58488C4305C4AADBCAC934C6DA5FA" ma:contentTypeVersion="15" ma:contentTypeDescription="Create a new document." ma:contentTypeScope="" ma:versionID="bbc64622b41f97e9232f56e374ad6fba">
  <xsd:schema xmlns:xsd="http://www.w3.org/2001/XMLSchema" xmlns:xs="http://www.w3.org/2001/XMLSchema" xmlns:p="http://schemas.microsoft.com/office/2006/metadata/properties" xmlns:ns1="http://schemas.microsoft.com/sharepoint/v3" xmlns:ns2="a4a171f7-7c1b-417f-863d-356437942985" xmlns:ns3="28f040e9-7871-4f18-addb-b1dd6301a3da" targetNamespace="http://schemas.microsoft.com/office/2006/metadata/properties" ma:root="true" ma:fieldsID="982632e5b8e8aff4fac7cf17b347bb3c" ns1:_="" ns2:_="" ns3:_="">
    <xsd:import namespace="http://schemas.microsoft.com/sharepoint/v3"/>
    <xsd:import namespace="a4a171f7-7c1b-417f-863d-356437942985"/>
    <xsd:import namespace="28f040e9-7871-4f18-addb-b1dd6301a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1:_ip_UnifiedCompliancePolicyProperties" minOccurs="0"/>
                <xsd:element ref="ns1:_ip_UnifiedCompliancePolicyUIActio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171f7-7c1b-417f-863d-3564379429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f040e9-7871-4f18-addb-b1dd6301a3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B33AF8-D2C6-4AE4-9D94-0AB5256BBC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4a171f7-7c1b-417f-863d-356437942985"/>
    <ds:schemaRef ds:uri="28f040e9-7871-4f18-addb-b1dd6301a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F1CD030-7D40-4D24-A011-6C5EA4090C5E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7C07BD5F-E2A9-4463-BCD9-C97378C079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4312</TotalTime>
  <Words>137</Words>
  <Application>Microsoft Office PowerPoint</Application>
  <PresentationFormat>Произвольный</PresentationFormat>
  <Paragraphs>24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Office Theme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Igor Mironiuc</dc:creator>
  <cp:lastModifiedBy>Admin</cp:lastModifiedBy>
  <cp:revision>137</cp:revision>
  <dcterms:created xsi:type="dcterms:W3CDTF">2020-06-05T11:53:01Z</dcterms:created>
  <dcterms:modified xsi:type="dcterms:W3CDTF">2024-11-28T10:58:14Z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0x01010024E58488C4305C4AADBCAC934C6DA5FA</vt:lpwstr>
  </property>
</Properties>
</file>