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9" r:id="rId4"/>
    <p:sldId id="261" r:id="rId5"/>
    <p:sldId id="259" r:id="rId6"/>
    <p:sldId id="262" r:id="rId7"/>
    <p:sldId id="278" r:id="rId8"/>
    <p:sldId id="272" r:id="rId9"/>
    <p:sldId id="273" r:id="rId10"/>
    <p:sldId id="276" r:id="rId11"/>
    <p:sldId id="275" r:id="rId12"/>
    <p:sldId id="277" r:id="rId13"/>
    <p:sldId id="279" r:id="rId14"/>
    <p:sldId id="26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32" autoAdjust="0"/>
    <p:restoredTop sz="94660"/>
  </p:normalViewPr>
  <p:slideViewPr>
    <p:cSldViewPr snapToGrid="0">
      <p:cViewPr>
        <p:scale>
          <a:sx n="75" d="100"/>
          <a:sy n="75" d="100"/>
        </p:scale>
        <p:origin x="-894" y="-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8998520174530493"/>
          <c:y val="4.6251714250993808E-2"/>
          <c:w val="0.56944592923995963"/>
          <c:h val="0.9530178940615728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4"/>
          <c:dPt>
            <c:idx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00B-4F74-9D87-9EEF62A02E4C}"/>
              </c:ext>
            </c:extLst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B96-4FFB-AEB9-FC82AD2343DF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B96-4FFB-AEB9-FC82AD2343DF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B96-4FFB-AEB9-FC82AD2343DF}"/>
              </c:ext>
            </c:extLst>
          </c:dPt>
          <c:cat>
            <c:strRef>
              <c:f>Sheet1!$A$2:$A$5</c:f>
              <c:strCache>
                <c:ptCount val="2"/>
                <c:pt idx="0">
                  <c:v>Transferuri de la Bugetul de Stat</c:v>
                </c:pt>
                <c:pt idx="1">
                  <c:v>Venituri proprii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2">
                  <c:v>20776500</c:v>
                </c:pt>
                <c:pt idx="3">
                  <c:v>34234400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00B-4F74-9D87-9EEF62A02E4C}"/>
            </c:ext>
          </c:extLst>
        </c:ser>
        <c:dLbls/>
        <c:firstSliceAng val="270"/>
      </c:pieChart>
      <c:spPr>
        <a:noFill/>
        <a:ln w="25400"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5168678690614286"/>
          <c:y val="3.9988578065595831E-2"/>
          <c:w val="0.62270851987698983"/>
          <c:h val="0.9450157051598057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CF-461C-9B62-50293DFED761}"/>
              </c:ext>
            </c:extLst>
          </c:dPt>
          <c:dPt>
            <c:idx val="1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6CF-461C-9B62-50293DFED761}"/>
              </c:ext>
            </c:extLst>
          </c:dPt>
          <c:dPt>
            <c:idx val="2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6CF-461C-9B62-50293DFED761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6CF-461C-9B62-50293DFED761}"/>
              </c:ext>
            </c:extLst>
          </c:dPt>
          <c:cat>
            <c:strRef>
              <c:f>Sheet1!$A$2:$A$7</c:f>
              <c:strCache>
                <c:ptCount val="3"/>
                <c:pt idx="0">
                  <c:v>Prestare servicii</c:v>
                </c:pt>
                <c:pt idx="1">
                  <c:v>Impozite</c:v>
                </c:pt>
                <c:pt idx="2">
                  <c:v>Taxe locale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3">
                  <c:v>3295000</c:v>
                </c:pt>
                <c:pt idx="4">
                  <c:v>12485000</c:v>
                </c:pt>
                <c:pt idx="5">
                  <c:v>4996500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307-470A-AE5B-A053DF580992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47698950099593196"/>
          <c:y val="7.9208385430867889E-2"/>
          <c:w val="0.48890154315764106"/>
          <c:h val="0.8904401612516008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2.5292585582502381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C34-4EFB-9CA7-501549AE6D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20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Gradinițe</c:v>
                </c:pt>
                <c:pt idx="1">
                  <c:v>Întreținerea aparatului primăriei</c:v>
                </c:pt>
                <c:pt idx="2">
                  <c:v>Întreținerea drumurilor</c:v>
                </c:pt>
                <c:pt idx="3">
                  <c:v>Asigurare socială</c:v>
                </c:pt>
                <c:pt idx="4">
                  <c:v>Amenajarea teritoriului</c:v>
                </c:pt>
                <c:pt idx="5">
                  <c:v>Cultură, tineret, sport</c:v>
                </c:pt>
                <c:pt idx="6">
                  <c:v>Ajutoare materiale</c:v>
                </c:pt>
                <c:pt idx="7">
                  <c:v>Apărare naţională</c:v>
                </c:pt>
                <c:pt idx="8">
                  <c:v>Servicii în domeniul economiei</c:v>
                </c:pt>
              </c:strCache>
            </c:strRef>
          </c:cat>
          <c:val>
            <c:numRef>
              <c:f>Sheet1!$B$2:$B$10</c:f>
              <c:numCache>
                <c:formatCode>#,##0</c:formatCode>
                <c:ptCount val="9"/>
                <c:pt idx="0">
                  <c:v>27353600</c:v>
                </c:pt>
                <c:pt idx="1">
                  <c:v>5927600</c:v>
                </c:pt>
                <c:pt idx="2">
                  <c:v>2322100</c:v>
                </c:pt>
                <c:pt idx="3">
                  <c:v>732100</c:v>
                </c:pt>
                <c:pt idx="4">
                  <c:v>11283000</c:v>
                </c:pt>
                <c:pt idx="5">
                  <c:v>5362500</c:v>
                </c:pt>
                <c:pt idx="6">
                  <c:v>1825000</c:v>
                </c:pt>
                <c:pt idx="7">
                  <c:v>5000</c:v>
                </c:pt>
                <c:pt idx="8">
                  <c:v>200000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38B-4CA3-A2B1-1D62AE8F0222}"/>
            </c:ext>
          </c:extLst>
        </c:ser>
        <c:dLbls/>
        <c:gapWidth val="182"/>
        <c:axId val="88827776"/>
        <c:axId val="88829312"/>
      </c:barChart>
      <c:catAx>
        <c:axId val="88827776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lang="en-US" sz="2000" b="0" i="0" u="none" strike="noStrike" kern="120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8829312"/>
        <c:crosses val="autoZero"/>
        <c:auto val="1"/>
        <c:lblAlgn val="ctr"/>
        <c:lblOffset val="100"/>
      </c:catAx>
      <c:valAx>
        <c:axId val="88829312"/>
        <c:scaling>
          <c:orientation val="minMax"/>
        </c:scaling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8827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A2CF9D-D04E-4B55-8738-A56A88D329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68619D7-4919-4B32-8D09-D9AC507E97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CBCDD42-5898-4F24-9109-3A49CE494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25C82D1-63F0-4FF7-BFB6-C28117916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850C274-231B-4B5F-9441-D3EC091F3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5259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DAA66C-A1EA-4F5B-B3B1-3EC0C0FD2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8F38293-8E08-4C26-83C3-274D91E43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9173519-B90E-4BDE-9F56-67B6CC1DC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222F1BC-3CED-443B-B113-F3E3CB13E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2C9249F-AE28-4842-8E5B-BF68BCCDE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379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74363A6F-FA84-4914-BC3A-4A8539DF9D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3635CB1-0578-4F48-9C65-280BCA4F86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DAA33F7-8FCC-4B5E-8465-E494F9DDB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1F4F88-95FD-495C-8CF7-99DD5488A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2065C6D-A596-46D8-BF62-9194BFDEC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970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1506F4-A535-4687-A001-491CD0E47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F01A778-C2D9-46EA-B3C7-C88A28A33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4E9218D-A78E-4220-86CF-2854EA6E5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785C3D3-02A9-4616-A1C9-68EF803D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107B65-E59A-4115-851E-27B980C04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8123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C9DC6A4-F916-4610-9631-749EC79C4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34836E5-118A-4216-BDA9-D498B1BA7E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77D3C28-B025-4C76-86A2-5521503B4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86C1958-7F02-4471-976A-549D12DD4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7A4A923-D007-472E-91B2-4F2D47364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4686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3FB3F86-4498-4B63-BDCF-A08BBC883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C850F9B-5682-4BCB-BE3F-4D3E20A1F8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916F7C6-A770-4664-A0A0-3EED4F188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B241A4A-8385-450C-BD7A-1F819B3D8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EC58428-C59D-4BE1-AE12-B71EFEF30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24D7DA5-C80D-45AD-94A9-D695B0882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268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848646-8084-4132-A843-2B072E685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77F30C-E281-4854-971A-BB69EC6A3B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B3E7465-7A48-49F8-B7E4-6C9628F13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7E1DF5C-6990-4D63-A584-7E8D6F0143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470CD24-6463-4E9A-B48A-3021CEEF15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63FA86FE-4E30-433B-9A26-06781CB1F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4771B2E-0FBC-44B9-BFEB-996153FF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B90B5F1-4D80-445B-AE30-71700D784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0377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3A60C8B-B948-46D0-9C47-2492B52D0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BAF005D-20F3-420F-9B9F-7F0B9AA3F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4B835B7-DB06-4D28-B360-59487D2C2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5A97A21-9FB5-4A49-A0E6-EB83DAC0D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8012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FBA67BB-4F71-4D68-ADC6-3998280BF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B2982CA-FE7B-4C2A-AFA8-60B1D091F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24A10CA-2233-4EC0-85CF-6FB24F4D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2693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45EF82-86C2-4ECF-8A0A-ABB783F55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FBA1E4D-6C9C-4B75-B917-A3803E4E9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410DDD8-5A6F-4DF6-83B4-8771C7A482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AF5AFBE-BDA6-4B4E-87C7-8CDF6962B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1B7F9D3-0256-42B1-84E4-D183A2C17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82902A8-D6C0-4BFD-AFA4-6EAE53CE5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6342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2EF696-35E0-40D6-BB38-E9CA8144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48F72A4-8C16-4975-BEF9-68B77DCD25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9E35C7D-94FF-4E4F-B12E-02249928FD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D6A2010-BEFE-40A1-B2C4-52EFB96AD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71C896-FDD4-462F-9FB6-0F5740F7D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A87A050-55EF-4E0D-B630-0B381132C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4618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3937D8-401F-40DE-88B0-631BEA788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D603EA7-0EAA-4882-AA82-7AD7AFC96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FF59982-2C5B-4B71-9E11-4C93E57392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7779C-6DBE-46A5-A19B-77F1FDB919BE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D650BDA-6CB2-4DD5-AD0F-E0E99C3203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77A5D8-6099-47D1-AA80-ED8F3DAB9E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1018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F21D1E-85A4-4443-B81C-7715B15E8E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51" y="1115580"/>
            <a:ext cx="11864914" cy="311239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ro-RO" sz="9600" dirty="0">
                <a:solidFill>
                  <a:schemeClr val="bg1"/>
                </a:solidFill>
                <a:latin typeface="Arial Black" panose="020B0A04020102020204" pitchFamily="34" charset="0"/>
              </a:rPr>
              <a:t>BUGETUL</a:t>
            </a:r>
            <a:br>
              <a:rPr lang="ro-RO" sz="96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o-RO" sz="9600" dirty="0">
                <a:solidFill>
                  <a:schemeClr val="bg1"/>
                </a:solidFill>
                <a:latin typeface="Arial Black" panose="020B0A04020102020204" pitchFamily="34" charset="0"/>
              </a:rPr>
              <a:t>20</a:t>
            </a:r>
            <a:r>
              <a:rPr lang="en-US" sz="9600" dirty="0">
                <a:solidFill>
                  <a:schemeClr val="bg1"/>
                </a:solidFill>
                <a:latin typeface="Arial Black" panose="020B0A04020102020204" pitchFamily="34" charset="0"/>
              </a:rPr>
              <a:t>21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DB29EB2-A4F2-49AA-B276-0E988D7461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9550" y="4299038"/>
            <a:ext cx="11864915" cy="951674"/>
          </a:xfrm>
        </p:spPr>
        <p:txBody>
          <a:bodyPr>
            <a:normAutofit/>
          </a:bodyPr>
          <a:lstStyle/>
          <a:p>
            <a:r>
              <a:rPr lang="ro-RO" sz="5400" dirty="0">
                <a:solidFill>
                  <a:schemeClr val="accent2"/>
                </a:solidFill>
              </a:rPr>
              <a:t>Proiect</a:t>
            </a:r>
            <a:endParaRPr lang="en-US" sz="5400" dirty="0">
              <a:solidFill>
                <a:schemeClr val="accent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2280953-C682-4CBF-A4C3-D9C9889777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9390B23-9880-488C-97B5-7F19DBECB2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C2A35C3-B064-4794-9D68-EEB501F66D47}"/>
              </a:ext>
            </a:extLst>
          </p:cNvPr>
          <p:cNvSpPr txBox="1"/>
          <p:nvPr/>
        </p:nvSpPr>
        <p:spPr>
          <a:xfrm>
            <a:off x="186446" y="5321772"/>
            <a:ext cx="3201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Eveniment organizat cu suportul Programului Comunitatea Mea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8FAAC6E-1783-4DFE-A781-0B729B27CEDD}"/>
              </a:ext>
            </a:extLst>
          </p:cNvPr>
          <p:cNvSpPr txBox="1"/>
          <p:nvPr/>
        </p:nvSpPr>
        <p:spPr>
          <a:xfrm>
            <a:off x="186446" y="311840"/>
            <a:ext cx="11864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dirty="0">
                <a:solidFill>
                  <a:schemeClr val="accent1">
                    <a:lumMod val="50000"/>
                  </a:schemeClr>
                </a:solidFill>
              </a:rPr>
              <a:t>Primăria </a:t>
            </a:r>
            <a:r>
              <a:rPr lang="ro-RO" sz="2400" dirty="0" smtClean="0">
                <a:solidFill>
                  <a:schemeClr val="accent1">
                    <a:lumMod val="50000"/>
                  </a:schemeClr>
                </a:solidFill>
              </a:rPr>
              <a:t>mun. Ceadîr-Lunga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60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49C58E-0563-4B06-9455-6BDCAB920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05C4A81-6A7E-4B7D-AFCA-50C08C75F1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Cum cheltuim banii?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957FDB9-2CD0-427A-AA92-2FD2E4A83429}"/>
              </a:ext>
            </a:extLst>
          </p:cNvPr>
          <p:cNvSpPr txBox="1"/>
          <p:nvPr/>
        </p:nvSpPr>
        <p:spPr>
          <a:xfrm>
            <a:off x="2923711" y="1743526"/>
            <a:ext cx="6400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11,283,000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877C0990-17AF-47A9-9DD3-AF4FE4F9DBB1}"/>
              </a:ext>
            </a:extLst>
          </p:cNvPr>
          <p:cNvCxnSpPr>
            <a:cxnSpLocks/>
          </p:cNvCxnSpPr>
          <p:nvPr/>
        </p:nvCxnSpPr>
        <p:spPr>
          <a:xfrm flipH="1">
            <a:off x="6124111" y="2395334"/>
            <a:ext cx="1" cy="1233897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1C4FCE7C-2040-48B2-B63D-95942C41B628}"/>
              </a:ext>
            </a:extLst>
          </p:cNvPr>
          <p:cNvCxnSpPr>
            <a:cxnSpLocks/>
          </p:cNvCxnSpPr>
          <p:nvPr/>
        </p:nvCxnSpPr>
        <p:spPr>
          <a:xfrm>
            <a:off x="2379921" y="2906526"/>
            <a:ext cx="0" cy="760599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51440C31-C0D7-4E51-B053-E1A6175A4063}"/>
              </a:ext>
            </a:extLst>
          </p:cNvPr>
          <p:cNvCxnSpPr>
            <a:cxnSpLocks/>
          </p:cNvCxnSpPr>
          <p:nvPr/>
        </p:nvCxnSpPr>
        <p:spPr>
          <a:xfrm>
            <a:off x="9310967" y="2862469"/>
            <a:ext cx="0" cy="804656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43159A8E-4642-4211-BE81-E98D7B24820B}"/>
              </a:ext>
            </a:extLst>
          </p:cNvPr>
          <p:cNvCxnSpPr>
            <a:cxnSpLocks/>
          </p:cNvCxnSpPr>
          <p:nvPr/>
        </p:nvCxnSpPr>
        <p:spPr>
          <a:xfrm flipV="1">
            <a:off x="2365479" y="2862469"/>
            <a:ext cx="6959032" cy="44057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682AC05-45B6-436E-BAA5-6EC4980AAE9E}"/>
              </a:ext>
            </a:extLst>
          </p:cNvPr>
          <p:cNvSpPr txBox="1"/>
          <p:nvPr/>
        </p:nvSpPr>
        <p:spPr>
          <a:xfrm>
            <a:off x="750885" y="3736226"/>
            <a:ext cx="32521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Dezvoltarea comunală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7ADB861-7E1F-4A42-BCBA-951F15697920}"/>
              </a:ext>
            </a:extLst>
          </p:cNvPr>
          <p:cNvSpPr txBox="1"/>
          <p:nvPr/>
        </p:nvSpPr>
        <p:spPr>
          <a:xfrm>
            <a:off x="7839805" y="3766630"/>
            <a:ext cx="2951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Iluminatul stradal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6ADB4F8-6F31-44F6-AF97-C4ECC6D2D03F}"/>
              </a:ext>
            </a:extLst>
          </p:cNvPr>
          <p:cNvSpPr txBox="1"/>
          <p:nvPr/>
        </p:nvSpPr>
        <p:spPr>
          <a:xfrm>
            <a:off x="4140200" y="3766630"/>
            <a:ext cx="3699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Asociații de coproprietari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7305A6BE-D2AC-437A-BD42-7D01A550DD03}"/>
              </a:ext>
            </a:extLst>
          </p:cNvPr>
          <p:cNvSpPr txBox="1"/>
          <p:nvPr/>
        </p:nvSpPr>
        <p:spPr>
          <a:xfrm>
            <a:off x="429524" y="4813336"/>
            <a:ext cx="34240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9,283,000</a:t>
            </a:r>
            <a:endParaRPr lang="ro-RO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B018317-9534-4CC6-B473-CBB745F8E98A}"/>
              </a:ext>
            </a:extLst>
          </p:cNvPr>
          <p:cNvSpPr txBox="1"/>
          <p:nvPr/>
        </p:nvSpPr>
        <p:spPr>
          <a:xfrm>
            <a:off x="4244363" y="4813336"/>
            <a:ext cx="34240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500,000</a:t>
            </a:r>
            <a:endParaRPr lang="ro-RO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25CCE84-26B6-4A64-99C4-9961C1DCA7FF}"/>
              </a:ext>
            </a:extLst>
          </p:cNvPr>
          <p:cNvSpPr txBox="1"/>
          <p:nvPr/>
        </p:nvSpPr>
        <p:spPr>
          <a:xfrm>
            <a:off x="7668443" y="4813336"/>
            <a:ext cx="34240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1,500,000</a:t>
            </a:r>
            <a:endParaRPr lang="ro-RO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7C5CE97-6224-48BB-8EB4-5F7EDE7481E3}"/>
              </a:ext>
            </a:extLst>
          </p:cNvPr>
          <p:cNvSpPr txBox="1"/>
          <p:nvPr/>
        </p:nvSpPr>
        <p:spPr>
          <a:xfrm>
            <a:off x="209550" y="11284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>
                <a:solidFill>
                  <a:schemeClr val="accent2"/>
                </a:solidFill>
              </a:rPr>
              <a:t>Dezvoltarea comunală, amenajare și iluminat stradal  </a:t>
            </a:r>
            <a:endParaRPr lang="en-US" sz="3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104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49C58E-0563-4B06-9455-6BDCAB920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05C4A81-6A7E-4B7D-AFCA-50C08C75F1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Cum cheltuim banii?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957FDB9-2CD0-427A-AA92-2FD2E4A83429}"/>
              </a:ext>
            </a:extLst>
          </p:cNvPr>
          <p:cNvSpPr txBox="1"/>
          <p:nvPr/>
        </p:nvSpPr>
        <p:spPr>
          <a:xfrm>
            <a:off x="2898311" y="2289626"/>
            <a:ext cx="6400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2,322,100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7C5CE97-6224-48BB-8EB4-5F7EDE7481E3}"/>
              </a:ext>
            </a:extLst>
          </p:cNvPr>
          <p:cNvSpPr txBox="1"/>
          <p:nvPr/>
        </p:nvSpPr>
        <p:spPr>
          <a:xfrm>
            <a:off x="184150" y="31604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 smtClean="0">
                <a:solidFill>
                  <a:schemeClr val="accent2"/>
                </a:solidFill>
              </a:rPr>
              <a:t>Apărare națională</a:t>
            </a:r>
            <a:endParaRPr lang="en-US" sz="3600" b="1" dirty="0">
              <a:solidFill>
                <a:schemeClr val="accent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7C5CE97-6224-48BB-8EB4-5F7EDE7481E3}"/>
              </a:ext>
            </a:extLst>
          </p:cNvPr>
          <p:cNvSpPr txBox="1"/>
          <p:nvPr/>
        </p:nvSpPr>
        <p:spPr>
          <a:xfrm>
            <a:off x="184150" y="14078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>
                <a:solidFill>
                  <a:schemeClr val="accent2"/>
                </a:solidFill>
              </a:rPr>
              <a:t>Reparația </a:t>
            </a:r>
            <a:r>
              <a:rPr lang="ro-RO" sz="3600" b="1" dirty="0" smtClean="0">
                <a:solidFill>
                  <a:schemeClr val="accent2"/>
                </a:solidFill>
              </a:rPr>
              <a:t>drumurilor (fondul rutier)</a:t>
            </a:r>
            <a:endParaRPr lang="en-US" sz="3600" b="1" dirty="0">
              <a:solidFill>
                <a:schemeClr val="accent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957FDB9-2CD0-427A-AA92-2FD2E4A83429}"/>
              </a:ext>
            </a:extLst>
          </p:cNvPr>
          <p:cNvSpPr txBox="1"/>
          <p:nvPr/>
        </p:nvSpPr>
        <p:spPr>
          <a:xfrm>
            <a:off x="2923711" y="3953326"/>
            <a:ext cx="6400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5,000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485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49C58E-0563-4B06-9455-6BDCAB920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05C4A81-6A7E-4B7D-AFCA-50C08C75F1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Cum cheltuim banii?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957FDB9-2CD0-427A-AA92-2FD2E4A83429}"/>
              </a:ext>
            </a:extLst>
          </p:cNvPr>
          <p:cNvSpPr txBox="1"/>
          <p:nvPr/>
        </p:nvSpPr>
        <p:spPr>
          <a:xfrm>
            <a:off x="196850" y="2048326"/>
            <a:ext cx="117729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732,100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7C5CE97-6224-48BB-8EB4-5F7EDE7481E3}"/>
              </a:ext>
            </a:extLst>
          </p:cNvPr>
          <p:cNvSpPr txBox="1"/>
          <p:nvPr/>
        </p:nvSpPr>
        <p:spPr>
          <a:xfrm>
            <a:off x="184150" y="13697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 smtClean="0">
                <a:solidFill>
                  <a:schemeClr val="accent2"/>
                </a:solidFill>
              </a:rPr>
              <a:t>Asigurare socială</a:t>
            </a:r>
            <a:endParaRPr lang="en-US" sz="3600" b="1" dirty="0">
              <a:solidFill>
                <a:schemeClr val="accent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54D03B8-E66C-45C2-920F-9AF93E737D13}"/>
              </a:ext>
            </a:extLst>
          </p:cNvPr>
          <p:cNvSpPr txBox="1"/>
          <p:nvPr/>
        </p:nvSpPr>
        <p:spPr>
          <a:xfrm>
            <a:off x="3565241" y="3191887"/>
            <a:ext cx="44129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solidFill>
                  <a:schemeClr val="bg1"/>
                </a:solidFill>
              </a:rPr>
              <a:t>.. </a:t>
            </a:r>
            <a:endParaRPr lang="ro-RO" sz="3200" b="1" dirty="0">
              <a:solidFill>
                <a:schemeClr val="bg1"/>
              </a:solidFill>
            </a:endParaRPr>
          </a:p>
          <a:p>
            <a:pPr algn="ctr"/>
            <a:r>
              <a:rPr lang="ro-RO" sz="3200" b="1" dirty="0">
                <a:solidFill>
                  <a:schemeClr val="bg1"/>
                </a:solidFill>
              </a:rPr>
              <a:t>gospodării protejate de la incendiu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7C5CE97-6224-48BB-8EB4-5F7EDE7481E3}"/>
              </a:ext>
            </a:extLst>
          </p:cNvPr>
          <p:cNvSpPr txBox="1"/>
          <p:nvPr/>
        </p:nvSpPr>
        <p:spPr>
          <a:xfrm>
            <a:off x="196850" y="30715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 smtClean="0">
                <a:solidFill>
                  <a:schemeClr val="accent2"/>
                </a:solidFill>
              </a:rPr>
              <a:t>Ajutoare materiale, fondul de rezervă</a:t>
            </a:r>
            <a:endParaRPr lang="en-US" sz="3600" b="1" dirty="0">
              <a:solidFill>
                <a:schemeClr val="accent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957FDB9-2CD0-427A-AA92-2FD2E4A83429}"/>
              </a:ext>
            </a:extLst>
          </p:cNvPr>
          <p:cNvSpPr txBox="1"/>
          <p:nvPr/>
        </p:nvSpPr>
        <p:spPr>
          <a:xfrm>
            <a:off x="171450" y="3851726"/>
            <a:ext cx="117729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1,825,000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996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49C58E-0563-4B06-9455-6BDCAB920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05C4A81-6A7E-4B7D-AFCA-50C08C75F1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Cum cheltuim banii?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957FDB9-2CD0-427A-AA92-2FD2E4A83429}"/>
              </a:ext>
            </a:extLst>
          </p:cNvPr>
          <p:cNvSpPr txBox="1"/>
          <p:nvPr/>
        </p:nvSpPr>
        <p:spPr>
          <a:xfrm>
            <a:off x="0" y="2632526"/>
            <a:ext cx="117729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200,000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7C5CE97-6224-48BB-8EB4-5F7EDE7481E3}"/>
              </a:ext>
            </a:extLst>
          </p:cNvPr>
          <p:cNvSpPr txBox="1"/>
          <p:nvPr/>
        </p:nvSpPr>
        <p:spPr>
          <a:xfrm>
            <a:off x="184150" y="15983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 smtClean="0">
                <a:solidFill>
                  <a:schemeClr val="accent2"/>
                </a:solidFill>
              </a:rPr>
              <a:t>Servicii în domeniul economiei</a:t>
            </a:r>
            <a:endParaRPr lang="en-US" sz="3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996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71613D83-0B66-4E4E-82F0-DB36A8EE1A70}"/>
              </a:ext>
            </a:extLst>
          </p:cNvPr>
          <p:cNvSpPr>
            <a:spLocks noGrp="1"/>
          </p:cNvSpPr>
          <p:nvPr/>
        </p:nvSpPr>
        <p:spPr>
          <a:xfrm>
            <a:off x="0" y="2210681"/>
            <a:ext cx="12192000" cy="26097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Întrebări</a:t>
            </a:r>
            <a:br>
              <a:rPr lang="ro-RO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sau</a:t>
            </a:r>
            <a:br>
              <a:rPr lang="ro-RO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Propuneri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9088B56-0D81-45D5-9CF1-9E01921619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855" y="6205329"/>
            <a:ext cx="1577439" cy="4721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6F5F3EF-87F2-4D28-83D9-9745F7760A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7294" y="6141380"/>
            <a:ext cx="12001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710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95E9652-CCC3-441B-9142-AE688163DE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F1A94257-BE4C-4D27-908D-2682E49883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ACAB071-F407-4CAD-AC67-69D6C6AFB641}"/>
              </a:ext>
            </a:extLst>
          </p:cNvPr>
          <p:cNvSpPr/>
          <p:nvPr/>
        </p:nvSpPr>
        <p:spPr>
          <a:xfrm>
            <a:off x="0" y="1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613D83-0B66-4E4E-82F0-DB36A8EE1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1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Bugetul 2021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03324E8-63E4-4A43-A35E-DFC997FBB5AB}"/>
              </a:ext>
            </a:extLst>
          </p:cNvPr>
          <p:cNvSpPr txBox="1"/>
          <p:nvPr/>
        </p:nvSpPr>
        <p:spPr>
          <a:xfrm>
            <a:off x="209550" y="3244334"/>
            <a:ext cx="118291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6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55,010,9</a:t>
            </a:r>
            <a:r>
              <a:rPr lang="en-US" sz="6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00</a:t>
            </a:r>
            <a:r>
              <a:rPr lang="ro-RO" sz="6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o-RO" sz="6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6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27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49C58E-0563-4B06-9455-6BDCAB920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05C4A81-6A7E-4B7D-AFCA-50C08C75F1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Bugetul 2021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957FDB9-2CD0-427A-AA92-2FD2E4A83429}"/>
              </a:ext>
            </a:extLst>
          </p:cNvPr>
          <p:cNvSpPr txBox="1"/>
          <p:nvPr/>
        </p:nvSpPr>
        <p:spPr>
          <a:xfrm>
            <a:off x="2923711" y="1743526"/>
            <a:ext cx="6400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55,010,9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00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1C4FCE7C-2040-48B2-B63D-95942C41B628}"/>
              </a:ext>
            </a:extLst>
          </p:cNvPr>
          <p:cNvCxnSpPr>
            <a:cxnSpLocks/>
          </p:cNvCxnSpPr>
          <p:nvPr/>
        </p:nvCxnSpPr>
        <p:spPr>
          <a:xfrm>
            <a:off x="2379921" y="2906526"/>
            <a:ext cx="0" cy="760599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51440C31-C0D7-4E51-B053-E1A6175A4063}"/>
              </a:ext>
            </a:extLst>
          </p:cNvPr>
          <p:cNvCxnSpPr>
            <a:cxnSpLocks/>
          </p:cNvCxnSpPr>
          <p:nvPr/>
        </p:nvCxnSpPr>
        <p:spPr>
          <a:xfrm>
            <a:off x="9691967" y="2862469"/>
            <a:ext cx="0" cy="804656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43159A8E-4642-4211-BE81-E98D7B24820B}"/>
              </a:ext>
            </a:extLst>
          </p:cNvPr>
          <p:cNvCxnSpPr>
            <a:cxnSpLocks/>
          </p:cNvCxnSpPr>
          <p:nvPr/>
        </p:nvCxnSpPr>
        <p:spPr>
          <a:xfrm flipV="1">
            <a:off x="2365479" y="2862469"/>
            <a:ext cx="7326487" cy="44058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682AC05-45B6-436E-BAA5-6EC4980AAE9E}"/>
              </a:ext>
            </a:extLst>
          </p:cNvPr>
          <p:cNvSpPr txBox="1"/>
          <p:nvPr/>
        </p:nvSpPr>
        <p:spPr>
          <a:xfrm>
            <a:off x="-26417" y="3711182"/>
            <a:ext cx="48269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Venituri</a:t>
            </a:r>
          </a:p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(de unde vin banii)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6ADB4F8-6F31-44F6-AF97-C4ECC6D2D03F}"/>
              </a:ext>
            </a:extLst>
          </p:cNvPr>
          <p:cNvSpPr txBox="1"/>
          <p:nvPr/>
        </p:nvSpPr>
        <p:spPr>
          <a:xfrm>
            <a:off x="6964680" y="3766630"/>
            <a:ext cx="54365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Cheltuieli</a:t>
            </a:r>
          </a:p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(unde se duc banii)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xmlns="" id="{A7563B6E-13C0-465D-A27C-DB5BD8FFD183}"/>
              </a:ext>
            </a:extLst>
          </p:cNvPr>
          <p:cNvCxnSpPr>
            <a:cxnSpLocks/>
          </p:cNvCxnSpPr>
          <p:nvPr/>
        </p:nvCxnSpPr>
        <p:spPr>
          <a:xfrm>
            <a:off x="6122127" y="2451412"/>
            <a:ext cx="0" cy="434663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5696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2D9AE3B7-D09C-4FCB-9905-781A13A236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711213480"/>
              </p:ext>
            </p:extLst>
          </p:nvPr>
        </p:nvGraphicFramePr>
        <p:xfrm>
          <a:off x="4028761" y="1721309"/>
          <a:ext cx="7872550" cy="4846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2C4AF6A-2D81-4FAA-BE2D-3BA0FAFF3003}"/>
              </a:ext>
            </a:extLst>
          </p:cNvPr>
          <p:cNvSpPr txBox="1"/>
          <p:nvPr/>
        </p:nvSpPr>
        <p:spPr>
          <a:xfrm>
            <a:off x="780977" y="3341304"/>
            <a:ext cx="5042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Transferuri</a:t>
            </a:r>
            <a:r>
              <a:rPr lang="en-US" sz="2800" b="1" dirty="0"/>
              <a:t> de la </a:t>
            </a:r>
            <a:r>
              <a:rPr lang="en-US" sz="2800" b="1" dirty="0" err="1"/>
              <a:t>Bugetul</a:t>
            </a:r>
            <a:r>
              <a:rPr lang="en-US" sz="2800" b="1" dirty="0"/>
              <a:t> de Stat</a:t>
            </a:r>
            <a:endParaRPr lang="ro-RO" sz="2800" b="1" dirty="0"/>
          </a:p>
          <a:p>
            <a:r>
              <a:rPr lang="ro-RO" sz="2800" b="1" dirty="0" smtClean="0"/>
              <a:t>34,234,400 </a:t>
            </a:r>
            <a:r>
              <a:rPr lang="ro-RO" sz="2800" b="1" dirty="0"/>
              <a:t>lei </a:t>
            </a:r>
            <a:r>
              <a:rPr lang="ro-RO" sz="2800" b="1" dirty="0" smtClean="0"/>
              <a:t>(62,23%)</a:t>
            </a:r>
            <a:endParaRPr lang="en-US" sz="28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BDACBB3-B155-4FB1-93D1-AB6B184C014B}"/>
              </a:ext>
            </a:extLst>
          </p:cNvPr>
          <p:cNvSpPr txBox="1"/>
          <p:nvPr/>
        </p:nvSpPr>
        <p:spPr>
          <a:xfrm>
            <a:off x="780977" y="4592595"/>
            <a:ext cx="366318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800" b="1" dirty="0"/>
              <a:t>Venituri proprii</a:t>
            </a:r>
          </a:p>
          <a:p>
            <a:r>
              <a:rPr lang="ro-RO" sz="2800" b="1" dirty="0" smtClean="0"/>
              <a:t>20,776,500 </a:t>
            </a:r>
            <a:r>
              <a:rPr lang="ro-RO" sz="2800" b="1" dirty="0"/>
              <a:t>lei </a:t>
            </a:r>
            <a:r>
              <a:rPr lang="ro-RO" sz="2800" b="1" dirty="0" smtClean="0"/>
              <a:t>(37,77%)</a:t>
            </a:r>
            <a:endParaRPr lang="en-US" sz="28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82EEC12C-EA1D-4078-A0FE-AA5662162317}"/>
              </a:ext>
            </a:extLst>
          </p:cNvPr>
          <p:cNvSpPr/>
          <p:nvPr/>
        </p:nvSpPr>
        <p:spPr>
          <a:xfrm>
            <a:off x="290689" y="4699534"/>
            <a:ext cx="490288" cy="37011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5E551DA-7B2D-4EDB-A6BB-45A1C6120FA4}"/>
              </a:ext>
            </a:extLst>
          </p:cNvPr>
          <p:cNvSpPr/>
          <p:nvPr/>
        </p:nvSpPr>
        <p:spPr>
          <a:xfrm>
            <a:off x="290689" y="3482907"/>
            <a:ext cx="490288" cy="37011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7ACE8C7-5806-4836-9D87-69587DC8D4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F2763539-2056-4436-B8AF-23567483BC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6D9925D-E264-4649-AF4F-33D5BFA703BC}"/>
              </a:ext>
            </a:extLst>
          </p:cNvPr>
          <p:cNvSpPr/>
          <p:nvPr/>
        </p:nvSpPr>
        <p:spPr>
          <a:xfrm>
            <a:off x="0" y="1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xmlns="" id="{D8C0D16D-F121-4C50-A760-AAF05466C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1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De unde vin banii?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71CF2A0-C66D-4907-B29E-E8A9EA52A6F5}"/>
              </a:ext>
            </a:extLst>
          </p:cNvPr>
          <p:cNvSpPr txBox="1"/>
          <p:nvPr/>
        </p:nvSpPr>
        <p:spPr>
          <a:xfrm>
            <a:off x="209550" y="1120596"/>
            <a:ext cx="11829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2"/>
                </a:solidFill>
              </a:rPr>
              <a:t>Transferuri</a:t>
            </a:r>
            <a:r>
              <a:rPr lang="en-US" sz="2800" b="1" dirty="0">
                <a:solidFill>
                  <a:schemeClr val="accent2"/>
                </a:solidFill>
              </a:rPr>
              <a:t> de la </a:t>
            </a:r>
            <a:r>
              <a:rPr lang="en-US" sz="2800" b="1" dirty="0" err="1">
                <a:solidFill>
                  <a:schemeClr val="accent2"/>
                </a:solidFill>
              </a:rPr>
              <a:t>Bugetul</a:t>
            </a:r>
            <a:r>
              <a:rPr lang="en-US" sz="2800" b="1" dirty="0">
                <a:solidFill>
                  <a:schemeClr val="accent2"/>
                </a:solidFill>
              </a:rPr>
              <a:t> de Stat </a:t>
            </a:r>
            <a:r>
              <a:rPr lang="ro-RO" sz="2800" b="1" dirty="0">
                <a:solidFill>
                  <a:schemeClr val="accent2"/>
                </a:solidFill>
              </a:rPr>
              <a:t>comparativ cu Venituri proprii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751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2C4AF6A-2D81-4FAA-BE2D-3BA0FAFF3003}"/>
              </a:ext>
            </a:extLst>
          </p:cNvPr>
          <p:cNvSpPr txBox="1"/>
          <p:nvPr/>
        </p:nvSpPr>
        <p:spPr>
          <a:xfrm>
            <a:off x="860402" y="3909265"/>
            <a:ext cx="34416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>
                <a:solidFill>
                  <a:schemeClr val="accent1">
                    <a:lumMod val="50000"/>
                  </a:schemeClr>
                </a:solidFill>
              </a:rPr>
              <a:t>Prestare servicii</a:t>
            </a:r>
          </a:p>
          <a:p>
            <a:r>
              <a:rPr lang="ro-RO" sz="2800" b="1" dirty="0" smtClean="0">
                <a:solidFill>
                  <a:schemeClr val="accent1">
                    <a:lumMod val="50000"/>
                  </a:schemeClr>
                </a:solidFill>
              </a:rPr>
              <a:t>3,295,000 </a:t>
            </a:r>
            <a:r>
              <a:rPr lang="ro-RO" sz="2800" b="1" dirty="0">
                <a:solidFill>
                  <a:schemeClr val="accent1">
                    <a:lumMod val="50000"/>
                  </a:schemeClr>
                </a:solidFill>
              </a:rPr>
              <a:t>lei </a:t>
            </a:r>
            <a:r>
              <a:rPr lang="ro-RO" sz="2800" b="1" dirty="0" smtClean="0">
                <a:solidFill>
                  <a:schemeClr val="accent1">
                    <a:lumMod val="50000"/>
                  </a:schemeClr>
                </a:solidFill>
              </a:rPr>
              <a:t>(15.9%)</a:t>
            </a:r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BDACBB3-B155-4FB1-93D1-AB6B184C014B}"/>
              </a:ext>
            </a:extLst>
          </p:cNvPr>
          <p:cNvSpPr txBox="1"/>
          <p:nvPr/>
        </p:nvSpPr>
        <p:spPr>
          <a:xfrm>
            <a:off x="860402" y="2780445"/>
            <a:ext cx="36226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>
                <a:solidFill>
                  <a:schemeClr val="accent1">
                    <a:lumMod val="50000"/>
                  </a:schemeClr>
                </a:solidFill>
              </a:rPr>
              <a:t>Impozite</a:t>
            </a:r>
          </a:p>
          <a:p>
            <a:r>
              <a:rPr lang="ro-RO" sz="2800" b="1" dirty="0" smtClean="0">
                <a:solidFill>
                  <a:schemeClr val="accent1">
                    <a:lumMod val="50000"/>
                  </a:schemeClr>
                </a:solidFill>
              </a:rPr>
              <a:t>12,485,000 </a:t>
            </a:r>
            <a:r>
              <a:rPr lang="ro-RO" sz="2800" b="1" dirty="0">
                <a:solidFill>
                  <a:schemeClr val="accent1">
                    <a:lumMod val="50000"/>
                  </a:schemeClr>
                </a:solidFill>
              </a:rPr>
              <a:t>lei </a:t>
            </a:r>
            <a:r>
              <a:rPr lang="ro-RO" sz="2800" b="1" dirty="0" smtClean="0">
                <a:solidFill>
                  <a:schemeClr val="accent1">
                    <a:lumMod val="50000"/>
                  </a:schemeClr>
                </a:solidFill>
              </a:rPr>
              <a:t>(60.1%)</a:t>
            </a:r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DACFC43-1859-4A89-900F-B2B9CC80CCCE}"/>
              </a:ext>
            </a:extLst>
          </p:cNvPr>
          <p:cNvSpPr txBox="1"/>
          <p:nvPr/>
        </p:nvSpPr>
        <p:spPr>
          <a:xfrm>
            <a:off x="860402" y="4960533"/>
            <a:ext cx="3363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>
                <a:solidFill>
                  <a:schemeClr val="accent1">
                    <a:lumMod val="50000"/>
                  </a:schemeClr>
                </a:solidFill>
              </a:rPr>
              <a:t>Taxe locale</a:t>
            </a:r>
          </a:p>
          <a:p>
            <a:r>
              <a:rPr lang="ro-RO" sz="2800" b="1" dirty="0" smtClean="0">
                <a:solidFill>
                  <a:schemeClr val="accent1">
                    <a:lumMod val="50000"/>
                  </a:schemeClr>
                </a:solidFill>
              </a:rPr>
              <a:t>4,996,500 </a:t>
            </a:r>
            <a:r>
              <a:rPr lang="ro-RO" sz="2800" b="1" dirty="0">
                <a:solidFill>
                  <a:schemeClr val="accent1">
                    <a:lumMod val="50000"/>
                  </a:schemeClr>
                </a:solidFill>
              </a:rPr>
              <a:t>lei </a:t>
            </a:r>
            <a:r>
              <a:rPr lang="ro-RO" sz="2800" b="1" dirty="0" smtClean="0">
                <a:solidFill>
                  <a:schemeClr val="accent1">
                    <a:lumMod val="50000"/>
                  </a:schemeClr>
                </a:solidFill>
              </a:rPr>
              <a:t>(24.0%)</a:t>
            </a:r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xmlns="" id="{A6B8BD75-419C-4059-ADDC-344568E104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099935115"/>
              </p:ext>
            </p:extLst>
          </p:nvPr>
        </p:nvGraphicFramePr>
        <p:xfrm>
          <a:off x="4302033" y="1776549"/>
          <a:ext cx="7711555" cy="5081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A53DEF4-FBD1-421D-8037-A94EC51AC3F2}"/>
              </a:ext>
            </a:extLst>
          </p:cNvPr>
          <p:cNvSpPr/>
          <p:nvPr/>
        </p:nvSpPr>
        <p:spPr>
          <a:xfrm>
            <a:off x="370114" y="2887384"/>
            <a:ext cx="490288" cy="37011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5E8CD88C-4B87-42D2-B270-817AB63E6CE0}"/>
              </a:ext>
            </a:extLst>
          </p:cNvPr>
          <p:cNvSpPr/>
          <p:nvPr/>
        </p:nvSpPr>
        <p:spPr>
          <a:xfrm>
            <a:off x="370114" y="4042397"/>
            <a:ext cx="490288" cy="37011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5A2D3302-CCCF-4552-A697-6C828AC628A0}"/>
              </a:ext>
            </a:extLst>
          </p:cNvPr>
          <p:cNvSpPr/>
          <p:nvPr/>
        </p:nvSpPr>
        <p:spPr>
          <a:xfrm>
            <a:off x="370114" y="5097871"/>
            <a:ext cx="490288" cy="37011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C6B4D59-9A2D-4B71-9AAD-CACC62FBB5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8F3E1186-01F9-4D5B-AEB2-E53860A447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C54E498C-FDB0-498B-9B7A-958ED7F27669}"/>
              </a:ext>
            </a:extLst>
          </p:cNvPr>
          <p:cNvSpPr/>
          <p:nvPr/>
        </p:nvSpPr>
        <p:spPr>
          <a:xfrm>
            <a:off x="0" y="1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1B3DB754-843E-4EEF-91D5-504E00758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1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De unde vin banii?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0A2FC4A-104F-4692-8055-65E9FD372B91}"/>
              </a:ext>
            </a:extLst>
          </p:cNvPr>
          <p:cNvSpPr txBox="1"/>
          <p:nvPr/>
        </p:nvSpPr>
        <p:spPr>
          <a:xfrm>
            <a:off x="209550" y="1128405"/>
            <a:ext cx="11829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b="1" dirty="0">
                <a:solidFill>
                  <a:schemeClr val="accent2"/>
                </a:solidFill>
              </a:rPr>
              <a:t>Structura Veniturilor proprii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490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010927AE-0541-45BA-A3A4-221DD3FA8D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176729656"/>
              </p:ext>
            </p:extLst>
          </p:nvPr>
        </p:nvGraphicFramePr>
        <p:xfrm>
          <a:off x="209550" y="1314796"/>
          <a:ext cx="11829122" cy="4602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49C58E-0563-4B06-9455-6BDCAB9202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05C4A81-6A7E-4B7D-AFCA-50C08C75F1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Cum cheltuim banii?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01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49C58E-0563-4B06-9455-6BDCAB920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05C4A81-6A7E-4B7D-AFCA-50C08C75F1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Cum cheltuim banii?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7C7778F-3DD4-4BFD-A605-6868364E5708}"/>
              </a:ext>
            </a:extLst>
          </p:cNvPr>
          <p:cNvSpPr txBox="1"/>
          <p:nvPr/>
        </p:nvSpPr>
        <p:spPr>
          <a:xfrm>
            <a:off x="209550" y="11284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 smtClean="0">
                <a:solidFill>
                  <a:schemeClr val="accent2"/>
                </a:solidFill>
              </a:rPr>
              <a:t>Grădiniță, tabăra</a:t>
            </a:r>
            <a:endParaRPr lang="en-US" sz="3600" b="1" dirty="0">
              <a:solidFill>
                <a:schemeClr val="accent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957FDB9-2CD0-427A-AA92-2FD2E4A83429}"/>
              </a:ext>
            </a:extLst>
          </p:cNvPr>
          <p:cNvSpPr txBox="1"/>
          <p:nvPr/>
        </p:nvSpPr>
        <p:spPr>
          <a:xfrm>
            <a:off x="2923711" y="1743526"/>
            <a:ext cx="6400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27,353,6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00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877C0990-17AF-47A9-9DD3-AF4FE4F9DBB1}"/>
              </a:ext>
            </a:extLst>
          </p:cNvPr>
          <p:cNvCxnSpPr>
            <a:cxnSpLocks/>
          </p:cNvCxnSpPr>
          <p:nvPr/>
        </p:nvCxnSpPr>
        <p:spPr>
          <a:xfrm flipH="1">
            <a:off x="5578011" y="2458834"/>
            <a:ext cx="1" cy="1233897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1C4FCE7C-2040-48B2-B63D-95942C41B628}"/>
              </a:ext>
            </a:extLst>
          </p:cNvPr>
          <p:cNvCxnSpPr>
            <a:cxnSpLocks/>
          </p:cNvCxnSpPr>
          <p:nvPr/>
        </p:nvCxnSpPr>
        <p:spPr>
          <a:xfrm>
            <a:off x="2379921" y="2906526"/>
            <a:ext cx="0" cy="760599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51440C31-C0D7-4E51-B053-E1A6175A4063}"/>
              </a:ext>
            </a:extLst>
          </p:cNvPr>
          <p:cNvCxnSpPr>
            <a:cxnSpLocks/>
          </p:cNvCxnSpPr>
          <p:nvPr/>
        </p:nvCxnSpPr>
        <p:spPr>
          <a:xfrm>
            <a:off x="9310967" y="2862469"/>
            <a:ext cx="0" cy="804656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43159A8E-4642-4211-BE81-E98D7B24820B}"/>
              </a:ext>
            </a:extLst>
          </p:cNvPr>
          <p:cNvCxnSpPr>
            <a:cxnSpLocks/>
          </p:cNvCxnSpPr>
          <p:nvPr/>
        </p:nvCxnSpPr>
        <p:spPr>
          <a:xfrm flipV="1">
            <a:off x="2365479" y="2862469"/>
            <a:ext cx="6959032" cy="44057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682AC05-45B6-436E-BAA5-6EC4980AAE9E}"/>
              </a:ext>
            </a:extLst>
          </p:cNvPr>
          <p:cNvSpPr txBox="1"/>
          <p:nvPr/>
        </p:nvSpPr>
        <p:spPr>
          <a:xfrm>
            <a:off x="1478880" y="3766630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Salarii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Speech Bubble: Rectangle 18">
            <a:extLst>
              <a:ext uri="{FF2B5EF4-FFF2-40B4-BE49-F238E27FC236}">
                <a16:creationId xmlns:a16="http://schemas.microsoft.com/office/drawing/2014/main" xmlns="" id="{83820999-0810-4812-BEBF-B40527986774}"/>
              </a:ext>
            </a:extLst>
          </p:cNvPr>
          <p:cNvSpPr/>
          <p:nvPr/>
        </p:nvSpPr>
        <p:spPr>
          <a:xfrm>
            <a:off x="452996" y="1231301"/>
            <a:ext cx="2175904" cy="904597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0D31F9A-19BC-4B9A-AE20-CEAC264C74E6}"/>
              </a:ext>
            </a:extLst>
          </p:cNvPr>
          <p:cNvSpPr txBox="1"/>
          <p:nvPr/>
        </p:nvSpPr>
        <p:spPr>
          <a:xfrm>
            <a:off x="566530" y="1370715"/>
            <a:ext cx="2113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 smtClean="0">
                <a:solidFill>
                  <a:schemeClr val="bg1"/>
                </a:solidFill>
              </a:rPr>
              <a:t>1 075 copii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Speech Bubble: Rectangle 19">
            <a:extLst>
              <a:ext uri="{FF2B5EF4-FFF2-40B4-BE49-F238E27FC236}">
                <a16:creationId xmlns:a16="http://schemas.microsoft.com/office/drawing/2014/main" xmlns="" id="{3AEF1347-68AC-427C-A7CE-FBCC37E0F3F6}"/>
              </a:ext>
            </a:extLst>
          </p:cNvPr>
          <p:cNvSpPr/>
          <p:nvPr/>
        </p:nvSpPr>
        <p:spPr>
          <a:xfrm>
            <a:off x="8750300" y="1244655"/>
            <a:ext cx="3288372" cy="904597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7003676B-867A-4791-9DCF-523CEA76B5A4}"/>
              </a:ext>
            </a:extLst>
          </p:cNvPr>
          <p:cNvSpPr txBox="1"/>
          <p:nvPr/>
        </p:nvSpPr>
        <p:spPr>
          <a:xfrm>
            <a:off x="8953500" y="1391211"/>
            <a:ext cx="3028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 smtClean="0">
                <a:solidFill>
                  <a:schemeClr val="bg1"/>
                </a:solidFill>
              </a:rPr>
              <a:t>25 315 </a:t>
            </a:r>
            <a:r>
              <a:rPr lang="ro-RO" sz="3200" b="1" dirty="0">
                <a:solidFill>
                  <a:schemeClr val="bg1"/>
                </a:solidFill>
              </a:rPr>
              <a:t>lei/ copil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7ADB861-7E1F-4A42-BCBA-951F15697920}"/>
              </a:ext>
            </a:extLst>
          </p:cNvPr>
          <p:cNvSpPr txBox="1"/>
          <p:nvPr/>
        </p:nvSpPr>
        <p:spPr>
          <a:xfrm>
            <a:off x="4051900" y="3830130"/>
            <a:ext cx="3108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Alimentație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6ADB4F8-6F31-44F6-AF97-C4ECC6D2D03F}"/>
              </a:ext>
            </a:extLst>
          </p:cNvPr>
          <p:cNvSpPr txBox="1"/>
          <p:nvPr/>
        </p:nvSpPr>
        <p:spPr>
          <a:xfrm>
            <a:off x="7099300" y="3766630"/>
            <a:ext cx="5092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ServiciiComunale, alte cheltuieli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7305A6BE-D2AC-437A-BD42-7D01A550DD03}"/>
              </a:ext>
            </a:extLst>
          </p:cNvPr>
          <p:cNvSpPr txBox="1"/>
          <p:nvPr/>
        </p:nvSpPr>
        <p:spPr>
          <a:xfrm>
            <a:off x="429524" y="4876836"/>
            <a:ext cx="34240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20,147,800</a:t>
            </a:r>
            <a:endParaRPr lang="ro-RO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B018317-9534-4CC6-B473-CBB745F8E98A}"/>
              </a:ext>
            </a:extLst>
          </p:cNvPr>
          <p:cNvSpPr txBox="1"/>
          <p:nvPr/>
        </p:nvSpPr>
        <p:spPr>
          <a:xfrm>
            <a:off x="3952263" y="4876836"/>
            <a:ext cx="34240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5,180,200</a:t>
            </a:r>
          </a:p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25CCE84-26B6-4A64-99C4-9961C1DCA7FF}"/>
              </a:ext>
            </a:extLst>
          </p:cNvPr>
          <p:cNvSpPr txBox="1"/>
          <p:nvPr/>
        </p:nvSpPr>
        <p:spPr>
          <a:xfrm>
            <a:off x="7668443" y="4876836"/>
            <a:ext cx="34240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2,025,600</a:t>
            </a:r>
            <a:endParaRPr lang="ro-RO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516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49C58E-0563-4B06-9455-6BDCAB920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05C4A81-6A7E-4B7D-AFCA-50C08C75F1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Cum cheltuim banii?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7C7778F-3DD4-4BFD-A605-6868364E5708}"/>
              </a:ext>
            </a:extLst>
          </p:cNvPr>
          <p:cNvSpPr txBox="1"/>
          <p:nvPr/>
        </p:nvSpPr>
        <p:spPr>
          <a:xfrm>
            <a:off x="209550" y="11284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>
                <a:solidFill>
                  <a:schemeClr val="accent2"/>
                </a:solidFill>
              </a:rPr>
              <a:t>Primăria și Consiliul Local</a:t>
            </a:r>
            <a:endParaRPr lang="en-US" sz="3600" b="1" dirty="0">
              <a:solidFill>
                <a:schemeClr val="accent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957FDB9-2CD0-427A-AA92-2FD2E4A83429}"/>
              </a:ext>
            </a:extLst>
          </p:cNvPr>
          <p:cNvSpPr txBox="1"/>
          <p:nvPr/>
        </p:nvSpPr>
        <p:spPr>
          <a:xfrm>
            <a:off x="2923711" y="1743526"/>
            <a:ext cx="6400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5,927,6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00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877C0990-17AF-47A9-9DD3-AF4FE4F9DBB1}"/>
              </a:ext>
            </a:extLst>
          </p:cNvPr>
          <p:cNvCxnSpPr>
            <a:cxnSpLocks/>
          </p:cNvCxnSpPr>
          <p:nvPr/>
        </p:nvCxnSpPr>
        <p:spPr>
          <a:xfrm flipH="1">
            <a:off x="6124111" y="2395334"/>
            <a:ext cx="1" cy="1233897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1C4FCE7C-2040-48B2-B63D-95942C41B628}"/>
              </a:ext>
            </a:extLst>
          </p:cNvPr>
          <p:cNvCxnSpPr>
            <a:cxnSpLocks/>
          </p:cNvCxnSpPr>
          <p:nvPr/>
        </p:nvCxnSpPr>
        <p:spPr>
          <a:xfrm>
            <a:off x="2379921" y="2906526"/>
            <a:ext cx="0" cy="760599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51440C31-C0D7-4E51-B053-E1A6175A4063}"/>
              </a:ext>
            </a:extLst>
          </p:cNvPr>
          <p:cNvCxnSpPr>
            <a:cxnSpLocks/>
          </p:cNvCxnSpPr>
          <p:nvPr/>
        </p:nvCxnSpPr>
        <p:spPr>
          <a:xfrm>
            <a:off x="9310967" y="2862469"/>
            <a:ext cx="0" cy="804656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43159A8E-4642-4211-BE81-E98D7B24820B}"/>
              </a:ext>
            </a:extLst>
          </p:cNvPr>
          <p:cNvCxnSpPr>
            <a:cxnSpLocks/>
          </p:cNvCxnSpPr>
          <p:nvPr/>
        </p:nvCxnSpPr>
        <p:spPr>
          <a:xfrm flipV="1">
            <a:off x="2365479" y="2862469"/>
            <a:ext cx="6959032" cy="44057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682AC05-45B6-436E-BAA5-6EC4980AAE9E}"/>
              </a:ext>
            </a:extLst>
          </p:cNvPr>
          <p:cNvSpPr txBox="1"/>
          <p:nvPr/>
        </p:nvSpPr>
        <p:spPr>
          <a:xfrm>
            <a:off x="1478880" y="3766630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Salarii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0D31F9A-19BC-4B9A-AE20-CEAC264C74E6}"/>
              </a:ext>
            </a:extLst>
          </p:cNvPr>
          <p:cNvSpPr txBox="1"/>
          <p:nvPr/>
        </p:nvSpPr>
        <p:spPr>
          <a:xfrm>
            <a:off x="566530" y="1370715"/>
            <a:ext cx="2583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 smtClean="0">
                <a:solidFill>
                  <a:schemeClr val="bg1"/>
                </a:solidFill>
              </a:rPr>
              <a:t>51,5</a:t>
            </a:r>
            <a:r>
              <a:rPr lang="ro-RO" sz="3200" b="1" dirty="0" smtClean="0">
                <a:solidFill>
                  <a:schemeClr val="bg1"/>
                </a:solidFill>
              </a:rPr>
              <a:t> </a:t>
            </a:r>
            <a:r>
              <a:rPr lang="ro-RO" sz="3200" b="1" dirty="0">
                <a:solidFill>
                  <a:schemeClr val="bg1"/>
                </a:solidFill>
              </a:rPr>
              <a:t>Angajați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7ADB861-7E1F-4A42-BCBA-951F15697920}"/>
              </a:ext>
            </a:extLst>
          </p:cNvPr>
          <p:cNvSpPr txBox="1"/>
          <p:nvPr/>
        </p:nvSpPr>
        <p:spPr>
          <a:xfrm>
            <a:off x="7839805" y="3766630"/>
            <a:ext cx="2951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Alte</a:t>
            </a:r>
          </a:p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cheltuieli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6ADB4F8-6F31-44F6-AF97-C4ECC6D2D03F}"/>
              </a:ext>
            </a:extLst>
          </p:cNvPr>
          <p:cNvSpPr txBox="1"/>
          <p:nvPr/>
        </p:nvSpPr>
        <p:spPr>
          <a:xfrm>
            <a:off x="4651517" y="3766630"/>
            <a:ext cx="2951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Servicii </a:t>
            </a:r>
          </a:p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comunale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7305A6BE-D2AC-437A-BD42-7D01A550DD03}"/>
              </a:ext>
            </a:extLst>
          </p:cNvPr>
          <p:cNvSpPr txBox="1"/>
          <p:nvPr/>
        </p:nvSpPr>
        <p:spPr>
          <a:xfrm>
            <a:off x="429524" y="4813336"/>
            <a:ext cx="34240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4,096,100</a:t>
            </a:r>
            <a:endParaRPr lang="ro-RO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B018317-9534-4CC6-B473-CBB745F8E98A}"/>
              </a:ext>
            </a:extLst>
          </p:cNvPr>
          <p:cNvSpPr txBox="1"/>
          <p:nvPr/>
        </p:nvSpPr>
        <p:spPr>
          <a:xfrm>
            <a:off x="4244363" y="4813336"/>
            <a:ext cx="34240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932,500</a:t>
            </a:r>
            <a:endParaRPr lang="ro-RO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25CCE84-26B6-4A64-99C4-9961C1DCA7FF}"/>
              </a:ext>
            </a:extLst>
          </p:cNvPr>
          <p:cNvSpPr txBox="1"/>
          <p:nvPr/>
        </p:nvSpPr>
        <p:spPr>
          <a:xfrm>
            <a:off x="7668443" y="4813336"/>
            <a:ext cx="34240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899,000</a:t>
            </a:r>
            <a:endParaRPr lang="ro-RO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87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49C58E-0563-4B06-9455-6BDCAB920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05C4A81-6A7E-4B7D-AFCA-50C08C75F1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Cum cheltuim banii?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957FDB9-2CD0-427A-AA92-2FD2E4A83429}"/>
              </a:ext>
            </a:extLst>
          </p:cNvPr>
          <p:cNvSpPr txBox="1"/>
          <p:nvPr/>
        </p:nvSpPr>
        <p:spPr>
          <a:xfrm>
            <a:off x="2923711" y="1743526"/>
            <a:ext cx="6400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5,362,500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877C0990-17AF-47A9-9DD3-AF4FE4F9DBB1}"/>
              </a:ext>
            </a:extLst>
          </p:cNvPr>
          <p:cNvCxnSpPr>
            <a:cxnSpLocks/>
          </p:cNvCxnSpPr>
          <p:nvPr/>
        </p:nvCxnSpPr>
        <p:spPr>
          <a:xfrm flipH="1">
            <a:off x="4777911" y="2446134"/>
            <a:ext cx="1" cy="1233897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1C4FCE7C-2040-48B2-B63D-95942C41B628}"/>
              </a:ext>
            </a:extLst>
          </p:cNvPr>
          <p:cNvCxnSpPr>
            <a:cxnSpLocks/>
          </p:cNvCxnSpPr>
          <p:nvPr/>
        </p:nvCxnSpPr>
        <p:spPr>
          <a:xfrm>
            <a:off x="2379921" y="2906526"/>
            <a:ext cx="0" cy="760599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51440C31-C0D7-4E51-B053-E1A6175A4063}"/>
              </a:ext>
            </a:extLst>
          </p:cNvPr>
          <p:cNvCxnSpPr>
            <a:cxnSpLocks/>
          </p:cNvCxnSpPr>
          <p:nvPr/>
        </p:nvCxnSpPr>
        <p:spPr>
          <a:xfrm>
            <a:off x="7520267" y="2862469"/>
            <a:ext cx="0" cy="804656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43159A8E-4642-4211-BE81-E98D7B24820B}"/>
              </a:ext>
            </a:extLst>
          </p:cNvPr>
          <p:cNvCxnSpPr>
            <a:cxnSpLocks/>
          </p:cNvCxnSpPr>
          <p:nvPr/>
        </p:nvCxnSpPr>
        <p:spPr>
          <a:xfrm flipV="1">
            <a:off x="2365479" y="2844800"/>
            <a:ext cx="8175521" cy="61728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682AC05-45B6-436E-BAA5-6EC4980AAE9E}"/>
              </a:ext>
            </a:extLst>
          </p:cNvPr>
          <p:cNvSpPr txBox="1"/>
          <p:nvPr/>
        </p:nvSpPr>
        <p:spPr>
          <a:xfrm>
            <a:off x="1478880" y="3766630"/>
            <a:ext cx="1796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Muzeu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7ADB861-7E1F-4A42-BCBA-951F15697920}"/>
              </a:ext>
            </a:extLst>
          </p:cNvPr>
          <p:cNvSpPr txBox="1"/>
          <p:nvPr/>
        </p:nvSpPr>
        <p:spPr>
          <a:xfrm>
            <a:off x="5972905" y="3741230"/>
            <a:ext cx="2951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Sport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6ADB4F8-6F31-44F6-AF97-C4ECC6D2D03F}"/>
              </a:ext>
            </a:extLst>
          </p:cNvPr>
          <p:cNvSpPr txBox="1"/>
          <p:nvPr/>
        </p:nvSpPr>
        <p:spPr>
          <a:xfrm>
            <a:off x="3241817" y="3779330"/>
            <a:ext cx="2951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Casa de cultură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7305A6BE-D2AC-437A-BD42-7D01A550DD03}"/>
              </a:ext>
            </a:extLst>
          </p:cNvPr>
          <p:cNvSpPr txBox="1"/>
          <p:nvPr/>
        </p:nvSpPr>
        <p:spPr>
          <a:xfrm>
            <a:off x="429524" y="4813336"/>
            <a:ext cx="34240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328,700</a:t>
            </a:r>
            <a:endParaRPr lang="ro-RO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B018317-9534-4CC6-B473-CBB745F8E98A}"/>
              </a:ext>
            </a:extLst>
          </p:cNvPr>
          <p:cNvSpPr txBox="1"/>
          <p:nvPr/>
        </p:nvSpPr>
        <p:spPr>
          <a:xfrm>
            <a:off x="3139463" y="4813336"/>
            <a:ext cx="34240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2,605,300</a:t>
            </a:r>
            <a:endParaRPr lang="ro-RO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25CCE84-26B6-4A64-99C4-9961C1DCA7FF}"/>
              </a:ext>
            </a:extLst>
          </p:cNvPr>
          <p:cNvSpPr txBox="1"/>
          <p:nvPr/>
        </p:nvSpPr>
        <p:spPr>
          <a:xfrm>
            <a:off x="6119043" y="4813336"/>
            <a:ext cx="342408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2,278,500</a:t>
            </a:r>
            <a:endParaRPr lang="ro-RO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7C5CE97-6224-48BB-8EB4-5F7EDE7481E3}"/>
              </a:ext>
            </a:extLst>
          </p:cNvPr>
          <p:cNvSpPr txBox="1"/>
          <p:nvPr/>
        </p:nvSpPr>
        <p:spPr>
          <a:xfrm>
            <a:off x="209550" y="11284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>
                <a:solidFill>
                  <a:schemeClr val="accent2"/>
                </a:solidFill>
              </a:rPr>
              <a:t>Instituții de cultură, </a:t>
            </a:r>
            <a:r>
              <a:rPr lang="ro-RO" sz="3600" b="1" dirty="0" smtClean="0">
                <a:solidFill>
                  <a:schemeClr val="accent2"/>
                </a:solidFill>
              </a:rPr>
              <a:t>sport, tineret și culte</a:t>
            </a:r>
            <a:endParaRPr lang="en-US" sz="3600" b="1" dirty="0">
              <a:solidFill>
                <a:schemeClr val="accent2"/>
              </a:solidFill>
            </a:endParaRPr>
          </a:p>
        </p:txBody>
      </p:sp>
      <p:cxnSp>
        <p:nvCxnSpPr>
          <p:cNvPr id="19" name="Straight Connector 11">
            <a:extLst>
              <a:ext uri="{FF2B5EF4-FFF2-40B4-BE49-F238E27FC236}">
                <a16:creationId xmlns:a16="http://schemas.microsoft.com/office/drawing/2014/main" xmlns="" id="{51440C31-C0D7-4E51-B053-E1A6175A4063}"/>
              </a:ext>
            </a:extLst>
          </p:cNvPr>
          <p:cNvCxnSpPr>
            <a:cxnSpLocks/>
          </p:cNvCxnSpPr>
          <p:nvPr/>
        </p:nvCxnSpPr>
        <p:spPr>
          <a:xfrm>
            <a:off x="10542867" y="2862469"/>
            <a:ext cx="0" cy="804656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25CCE84-26B6-4A64-99C4-9961C1DCA7FF}"/>
              </a:ext>
            </a:extLst>
          </p:cNvPr>
          <p:cNvSpPr txBox="1"/>
          <p:nvPr/>
        </p:nvSpPr>
        <p:spPr>
          <a:xfrm>
            <a:off x="9245599" y="4775236"/>
            <a:ext cx="27486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150,000</a:t>
            </a:r>
            <a:endParaRPr lang="ro-RO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7ADB861-7E1F-4A42-BCBA-951F15697920}"/>
              </a:ext>
            </a:extLst>
          </p:cNvPr>
          <p:cNvSpPr txBox="1"/>
          <p:nvPr/>
        </p:nvSpPr>
        <p:spPr>
          <a:xfrm>
            <a:off x="8982805" y="3753930"/>
            <a:ext cx="2951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Tineret și culte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34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265</Words>
  <Application>Microsoft Office PowerPoint</Application>
  <PresentationFormat>Произвольный</PresentationFormat>
  <Paragraphs>100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BUGETUL 2021</vt:lpstr>
      <vt:lpstr>Bugetul 2021</vt:lpstr>
      <vt:lpstr>Bugetul 2021</vt:lpstr>
      <vt:lpstr>De unde vin banii?</vt:lpstr>
      <vt:lpstr>De unde vin banii?</vt:lpstr>
      <vt:lpstr>Cum cheltuim banii?</vt:lpstr>
      <vt:lpstr>Cum cheltuim banii?</vt:lpstr>
      <vt:lpstr>Cum cheltuim banii?</vt:lpstr>
      <vt:lpstr>Cum cheltuim banii?</vt:lpstr>
      <vt:lpstr>Cum cheltuim banii?</vt:lpstr>
      <vt:lpstr>Cum cheltuim banii?</vt:lpstr>
      <vt:lpstr>Cum cheltuim banii?</vt:lpstr>
      <vt:lpstr>Cum cheltuim banii?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BUGETUL 2019</dc:title>
  <dc:creator>Igor Mironiuc</dc:creator>
  <cp:lastModifiedBy>Admin</cp:lastModifiedBy>
  <cp:revision>121</cp:revision>
  <dcterms:created xsi:type="dcterms:W3CDTF">2018-11-08T15:44:15Z</dcterms:created>
  <dcterms:modified xsi:type="dcterms:W3CDTF">2020-11-20T08:01:06Z</dcterms:modified>
</cp:coreProperties>
</file>