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charts/style2.xml" ContentType="application/vnd.ms-office.chartstyle+xml"/>
  <Override PartName="/ppt/charts/style1.xml" ContentType="application/vnd.ms-office.chartstyl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
  </p:notesMasterIdLst>
  <p:sldIdLst>
    <p:sldId id="257" r:id="rId2"/>
  </p:sldIdLst>
  <p:sldSz cx="68580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8688"/>
    <a:srgbClr val="41C75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6" autoAdjust="0"/>
    <p:restoredTop sz="94660"/>
  </p:normalViewPr>
  <p:slideViewPr>
    <p:cSldViewPr snapToGrid="0">
      <p:cViewPr>
        <p:scale>
          <a:sx n="100" d="100"/>
          <a:sy n="100" d="100"/>
        </p:scale>
        <p:origin x="-1932" y="2016"/>
      </p:cViewPr>
      <p:guideLst>
        <p:guide orient="horz" pos="4320"/>
        <p:guide pos="2160"/>
      </p:guideLst>
    </p:cSldViewPr>
  </p:slideViewPr>
  <p:notesTextViewPr>
    <p:cViewPr>
      <p:scale>
        <a:sx n="1" d="1"/>
        <a:sy n="1" d="1"/>
      </p:scale>
      <p:origin x="0" y="0"/>
    </p:cViewPr>
  </p:notesTextViewPr>
  <p:notesViewPr>
    <p:cSldViewPr snapToGrid="0">
      <p:cViewPr varScale="1">
        <p:scale>
          <a:sx n="82" d="100"/>
          <a:sy n="82" d="100"/>
        </p:scale>
        <p:origin x="762"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userId="6c07b11e-d4ae-4a00-ae5b-57345f66851f" providerId="ADAL" clId="{92353768-767C-4727-8DC7-FFB2C5B20A05}"/>
    <pc:docChg chg="modSld">
      <pc:chgData name="Tatiana" userId="6c07b11e-d4ae-4a00-ae5b-57345f66851f" providerId="ADAL" clId="{92353768-767C-4727-8DC7-FFB2C5B20A05}" dt="2020-11-10T14:58:43.307" v="3" actId="207"/>
      <pc:docMkLst>
        <pc:docMk/>
      </pc:docMkLst>
      <pc:sldChg chg="modSp mod">
        <pc:chgData name="Tatiana" userId="6c07b11e-d4ae-4a00-ae5b-57345f66851f" providerId="ADAL" clId="{92353768-767C-4727-8DC7-FFB2C5B20A05}" dt="2020-11-10T14:58:43.307" v="3" actId="207"/>
        <pc:sldMkLst>
          <pc:docMk/>
          <pc:sldMk cId="163041504" sldId="257"/>
        </pc:sldMkLst>
        <pc:spChg chg="mod">
          <ac:chgData name="Tatiana" userId="6c07b11e-d4ae-4a00-ae5b-57345f66851f" providerId="ADAL" clId="{92353768-767C-4727-8DC7-FFB2C5B20A05}" dt="2020-11-10T14:58:29.617" v="1" actId="207"/>
          <ac:spMkLst>
            <pc:docMk/>
            <pc:sldMk cId="163041504" sldId="257"/>
            <ac:spMk id="45" creationId="{5162E6CF-AAD1-4DDC-97ED-EB74FCE4C531}"/>
          </ac:spMkLst>
        </pc:spChg>
        <pc:spChg chg="mod">
          <ac:chgData name="Tatiana" userId="6c07b11e-d4ae-4a00-ae5b-57345f66851f" providerId="ADAL" clId="{92353768-767C-4727-8DC7-FFB2C5B20A05}" dt="2020-11-10T14:58:43.307" v="3" actId="207"/>
          <ac:spMkLst>
            <pc:docMk/>
            <pc:sldMk cId="163041504" sldId="257"/>
            <ac:spMk id="47" creationId="{99B1BB20-E13E-40CF-A314-3A92B6E82BFC}"/>
          </ac:spMkLst>
        </pc:spChg>
      </pc:sldChg>
    </pc:docChg>
  </pc:docChgLst>
</pc:chgInfo>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0.23703299202256109"/>
          <c:y val="7.7314668999708416E-2"/>
          <c:w val="0.41388921634914877"/>
          <c:h val="0.7935188101487316"/>
        </c:manualLayout>
      </c:layout>
      <c:pieChart>
        <c:varyColors val="1"/>
        <c:ser>
          <c:idx val="0"/>
          <c:order val="0"/>
          <c:tx>
            <c:strRef>
              <c:f>Sheet1!$B$1</c:f>
              <c:strCache>
                <c:ptCount val="1"/>
                <c:pt idx="0">
                  <c:v>Suma incasata</c:v>
                </c:pt>
              </c:strCache>
            </c:strRef>
          </c:tx>
          <c:spPr>
            <a:ln>
              <a:noFill/>
            </a:ln>
          </c:spPr>
          <c:dPt>
            <c:idx val="0"/>
            <c:spPr>
              <a:solidFill>
                <a:schemeClr val="accent1">
                  <a:lumMod val="50000"/>
                </a:schemeClr>
              </a:solidFill>
              <a:ln w="19050">
                <a:noFill/>
              </a:ln>
              <a:effectLst/>
            </c:spPr>
            <c:extLst xmlns:c16r2="http://schemas.microsoft.com/office/drawing/2015/06/chart">
              <c:ext xmlns:c16="http://schemas.microsoft.com/office/drawing/2014/chart" uri="{C3380CC4-5D6E-409C-BE32-E72D297353CC}">
                <c16:uniqueId val="{00000001-1D2C-4482-B117-8335FC9B7F0A}"/>
              </c:ext>
            </c:extLst>
          </c:dPt>
          <c:dPt>
            <c:idx val="1"/>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3-1D2C-4482-B117-8335FC9B7F0A}"/>
              </c:ext>
            </c:extLst>
          </c:dPt>
          <c:dPt>
            <c:idx val="2"/>
            <c:spPr>
              <a:solidFill>
                <a:schemeClr val="accent1">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5-1D2C-4482-B117-8335FC9B7F0A}"/>
              </c:ext>
            </c:extLst>
          </c:dPt>
          <c:dPt>
            <c:idx val="3"/>
            <c:spPr>
              <a:solidFill>
                <a:schemeClr val="accent1">
                  <a:lumMod val="40000"/>
                  <a:lumOff val="60000"/>
                </a:schemeClr>
              </a:solidFill>
              <a:ln w="19050">
                <a:noFill/>
              </a:ln>
              <a:effectLst/>
            </c:spPr>
            <c:extLst xmlns:c16r2="http://schemas.microsoft.com/office/drawing/2015/06/chart">
              <c:ext xmlns:c16="http://schemas.microsoft.com/office/drawing/2014/chart" uri="{C3380CC4-5D6E-409C-BE32-E72D297353CC}">
                <c16:uniqueId val="{00000007-1D2C-4482-B117-8335FC9B7F0A}"/>
              </c:ext>
            </c:extLst>
          </c:dPt>
          <c:dPt>
            <c:idx val="4"/>
            <c:spPr>
              <a:solidFill>
                <a:schemeClr val="accent1">
                  <a:lumMod val="20000"/>
                  <a:lumOff val="80000"/>
                </a:schemeClr>
              </a:solidFill>
              <a:ln w="19050">
                <a:noFill/>
              </a:ln>
              <a:effectLst/>
            </c:spPr>
            <c:extLst xmlns:c16r2="http://schemas.microsoft.com/office/drawing/2015/06/chart">
              <c:ext xmlns:c16="http://schemas.microsoft.com/office/drawing/2014/chart" uri="{C3380CC4-5D6E-409C-BE32-E72D297353CC}">
                <c16:uniqueId val="{00000009-B73D-4A77-86A0-5D405E7B5470}"/>
              </c:ext>
            </c:extLst>
          </c:dPt>
          <c:dLbls>
            <c:dLbl>
              <c:idx val="0"/>
              <c:layout>
                <c:manualLayout>
                  <c:x val="-0.14232626319428271"/>
                  <c:y val="-6.6570930668360326E-2"/>
                </c:manualLayout>
              </c:layout>
              <c:spPr>
                <a:no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en-US" sz="1700" b="1" i="0" u="none" strike="noStrike" kern="1200" baseline="0">
                      <a:solidFill>
                        <a:schemeClr val="tx1"/>
                      </a:solidFill>
                      <a:latin typeface="+mn-lt"/>
                      <a:ea typeface="+mn-ea"/>
                      <a:cs typeface="+mn-cs"/>
                    </a:defRPr>
                  </a:pPr>
                  <a:endParaRPr lang="ru-RU"/>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1-1D2C-4482-B117-8335FC9B7F0A}"/>
                </c:ext>
              </c:extLst>
            </c:dLbl>
            <c:dLbl>
              <c:idx val="1"/>
              <c:layout>
                <c:manualLayout>
                  <c:x val="-0.44747147125537656"/>
                  <c:y val="2.0649632055082891E-2"/>
                </c:manualLayout>
              </c:layout>
              <c:spPr>
                <a:no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en-US" sz="1700" b="1" i="0" u="none" strike="noStrike" kern="1200" baseline="0">
                      <a:solidFill>
                        <a:schemeClr val="tx1"/>
                      </a:solidFill>
                      <a:latin typeface="+mn-lt"/>
                      <a:ea typeface="+mn-ea"/>
                      <a:cs typeface="+mn-cs"/>
                    </a:defRPr>
                  </a:pPr>
                  <a:endParaRPr lang="ru-RU"/>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3-1D2C-4482-B117-8335FC9B7F0A}"/>
                </c:ext>
              </c:extLst>
            </c:dLbl>
            <c:dLbl>
              <c:idx val="2"/>
              <c:layout>
                <c:manualLayout>
                  <c:x val="2.0729264532049662E-2"/>
                  <c:y val="-0.19649032840121824"/>
                </c:manualLayout>
              </c:layout>
              <c:spPr>
                <a:noFill/>
                <a:ln>
                  <a:solidFill>
                    <a:prstClr val="black">
                      <a:lumMod val="25000"/>
                      <a:lumOff val="75000"/>
                    </a:prstClr>
                  </a:solidFill>
                </a:ln>
                <a:effectLst/>
              </c:spPr>
              <c:txPr>
                <a:bodyPr rot="0" spcFirstLastPara="1" vertOverflow="clip" horzOverflow="clip" vert="horz" wrap="square" lIns="38100" tIns="19050" rIns="38100" bIns="19050" anchor="ctr" anchorCtr="1">
                  <a:noAutofit/>
                </a:bodyPr>
                <a:lstStyle/>
                <a:p>
                  <a:pPr>
                    <a:defRPr lang="en-US" sz="1700" b="1" i="0" u="none" strike="noStrike" kern="1200" baseline="0">
                      <a:solidFill>
                        <a:schemeClr val="tx1"/>
                      </a:solidFill>
                      <a:latin typeface="+mn-lt"/>
                      <a:ea typeface="+mn-ea"/>
                      <a:cs typeface="+mn-cs"/>
                    </a:defRPr>
                  </a:pPr>
                  <a:endParaRPr lang="ru-RU"/>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0.28257094246949993"/>
                      <c:h val="0.26737591134441524"/>
                    </c:manualLayout>
                  </c15:layout>
                </c:ext>
                <c:ext xmlns:c16="http://schemas.microsoft.com/office/drawing/2014/chart" uri="{C3380CC4-5D6E-409C-BE32-E72D297353CC}">
                  <c16:uniqueId val="{00000005-1D2C-4482-B117-8335FC9B7F0A}"/>
                </c:ext>
              </c:extLst>
            </c:dLbl>
            <c:dLbl>
              <c:idx val="3"/>
              <c:layout>
                <c:manualLayout>
                  <c:x val="9.4229378830029215E-2"/>
                  <c:y val="5.0476706921045035E-2"/>
                </c:manualLayout>
              </c:layout>
              <c:spPr>
                <a:no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en-US" sz="1700" b="1" i="0" u="none" strike="noStrike" kern="1200" baseline="0">
                      <a:solidFill>
                        <a:schemeClr val="tx1"/>
                      </a:solidFill>
                      <a:latin typeface="+mn-lt"/>
                      <a:ea typeface="+mn-ea"/>
                      <a:cs typeface="+mn-cs"/>
                    </a:defRPr>
                  </a:pPr>
                  <a:endParaRPr lang="ru-RU"/>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0.2221592434828023"/>
                      <c:h val="0.33995450568678909"/>
                    </c:manualLayout>
                  </c15:layout>
                </c:ext>
                <c:ext xmlns:c16="http://schemas.microsoft.com/office/drawing/2014/chart" uri="{C3380CC4-5D6E-409C-BE32-E72D297353CC}">
                  <c16:uniqueId val="{00000007-1D2C-4482-B117-8335FC9B7F0A}"/>
                </c:ext>
              </c:extLst>
            </c:dLbl>
            <c:dLbl>
              <c:idx val="4"/>
              <c:layout>
                <c:manualLayout>
                  <c:x val="-3.2516068580572675E-2"/>
                  <c:y val="0.32595116023548676"/>
                </c:manualLayout>
              </c:layout>
              <c:spPr>
                <a:noFill/>
                <a:ln>
                  <a:solidFill>
                    <a:prstClr val="black">
                      <a:lumMod val="25000"/>
                      <a:lumOff val="75000"/>
                    </a:prstClr>
                  </a:solidFill>
                </a:ln>
                <a:effectLst/>
              </c:spPr>
              <c:txPr>
                <a:bodyPr rot="0" spcFirstLastPara="1" vertOverflow="clip" horzOverflow="clip" vert="horz" wrap="square" lIns="38100" tIns="19050" rIns="38100" bIns="19050" anchor="ctr" anchorCtr="1">
                  <a:noAutofit/>
                </a:bodyPr>
                <a:lstStyle/>
                <a:p>
                  <a:pPr>
                    <a:defRPr lang="en-US" sz="1700" b="1" i="0" u="none" strike="noStrike" kern="1200" baseline="0">
                      <a:solidFill>
                        <a:schemeClr val="tx1"/>
                      </a:solidFill>
                      <a:latin typeface="+mn-lt"/>
                      <a:ea typeface="+mn-ea"/>
                      <a:cs typeface="+mn-cs"/>
                    </a:defRPr>
                  </a:pPr>
                  <a:endParaRPr lang="ru-RU"/>
                </a:p>
              </c:txPr>
              <c:dLblPos val="bestFit"/>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manualLayout>
                      <c:w val="0.25818305442592332"/>
                      <c:h val="0.28589442986293373"/>
                    </c:manualLayout>
                  </c15:layout>
                </c:ext>
                <c:ext xmlns:c16="http://schemas.microsoft.com/office/drawing/2014/chart" uri="{C3380CC4-5D6E-409C-BE32-E72D297353CC}">
                  <c16:uniqueId val="{00000009-B73D-4A77-86A0-5D405E7B5470}"/>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en-US" sz="1700" b="1" i="0" u="none" strike="noStrike" kern="1200" baseline="0">
                    <a:solidFill>
                      <a:schemeClr val="tx1"/>
                    </a:solidFill>
                    <a:latin typeface="+mn-lt"/>
                    <a:ea typeface="+mn-ea"/>
                    <a:cs typeface="+mn-cs"/>
                  </a:defRPr>
                </a:pPr>
                <a:endParaRPr lang="ru-RU"/>
              </a:p>
            </c:txPr>
            <c:dLblPos val="outEnd"/>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Sheet1!$A$2:$A$6</c:f>
              <c:strCache>
                <c:ptCount val="5"/>
                <c:pt idx="0">
                  <c:v>Transferuri cu destinație specială</c:v>
                </c:pt>
                <c:pt idx="1">
                  <c:v>Transferuri cu destinație generală</c:v>
                </c:pt>
                <c:pt idx="2">
                  <c:v>Încasări din servicii APL</c:v>
                </c:pt>
                <c:pt idx="3">
                  <c:v>Încasări din impozite locale</c:v>
                </c:pt>
                <c:pt idx="4">
                  <c:v>Încasări din taxe locale</c:v>
                </c:pt>
              </c:strCache>
            </c:strRef>
          </c:cat>
          <c:val>
            <c:numRef>
              <c:f>Sheet1!$B$2:$B$6</c:f>
              <c:numCache>
                <c:formatCode>#,##0</c:formatCode>
                <c:ptCount val="5"/>
                <c:pt idx="0">
                  <c:v>30221400</c:v>
                </c:pt>
                <c:pt idx="1">
                  <c:v>4013000</c:v>
                </c:pt>
                <c:pt idx="2">
                  <c:v>3295000</c:v>
                </c:pt>
                <c:pt idx="3">
                  <c:v>12485000</c:v>
                </c:pt>
                <c:pt idx="4">
                  <c:v>4996500</c:v>
                </c:pt>
              </c:numCache>
            </c:numRef>
          </c:val>
          <c:extLst xmlns:c16r2="http://schemas.microsoft.com/office/drawing/2015/06/chart">
            <c:ext xmlns:c16="http://schemas.microsoft.com/office/drawing/2014/chart" uri="{C3380CC4-5D6E-409C-BE32-E72D297353CC}">
              <c16:uniqueId val="{00000000-E9C6-4E70-8E07-1828A406D3E4}"/>
            </c:ext>
          </c:extLst>
        </c:ser>
        <c:firstSliceAng val="97"/>
      </c:pie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0.46696188530840771"/>
          <c:y val="2.9888445708825793E-2"/>
          <c:w val="0.51273791958370651"/>
          <c:h val="0.94022310858234848"/>
        </c:manualLayout>
      </c:layout>
      <c:barChart>
        <c:barDir val="bar"/>
        <c:grouping val="clustered"/>
        <c:ser>
          <c:idx val="0"/>
          <c:order val="0"/>
          <c:tx>
            <c:strRef>
              <c:f>Sheet1!$B$1</c:f>
              <c:strCache>
                <c:ptCount val="1"/>
                <c:pt idx="0">
                  <c:v>Series 1</c:v>
                </c:pt>
              </c:strCache>
            </c:strRef>
          </c:tx>
          <c:spPr>
            <a:solidFill>
              <a:schemeClr val="accent1">
                <a:lumMod val="50000"/>
              </a:schemeClr>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lang="en-US" sz="1600" b="1" i="0" u="none" strike="noStrike" kern="1200" baseline="0">
                    <a:solidFill>
                      <a:schemeClr val="tx1"/>
                    </a:solidFill>
                    <a:latin typeface="+mn-lt"/>
                    <a:ea typeface="+mn-ea"/>
                    <a:cs typeface="+mn-cs"/>
                  </a:defRPr>
                </a:pPr>
                <a:endParaRPr lang="ru-RU"/>
              </a:p>
            </c:txPr>
            <c:dLblPos val="outEnd"/>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Gradinițe</c:v>
                </c:pt>
                <c:pt idx="1">
                  <c:v>Întreținerea aparatului primăriei</c:v>
                </c:pt>
                <c:pt idx="2">
                  <c:v>Întreținerea drumurilor</c:v>
                </c:pt>
                <c:pt idx="3">
                  <c:v>Asigurare socială</c:v>
                </c:pt>
                <c:pt idx="4">
                  <c:v>Amenajarea teritoriului</c:v>
                </c:pt>
                <c:pt idx="5">
                  <c:v>Cultură, tineret, sport</c:v>
                </c:pt>
                <c:pt idx="6">
                  <c:v>Ajutoare materiale</c:v>
                </c:pt>
                <c:pt idx="7">
                  <c:v>Apărare naţională</c:v>
                </c:pt>
                <c:pt idx="8">
                  <c:v>Servicii în domeniul economiei</c:v>
                </c:pt>
              </c:strCache>
            </c:strRef>
          </c:cat>
          <c:val>
            <c:numRef>
              <c:f>Sheet1!$B$2:$B$10</c:f>
              <c:numCache>
                <c:formatCode>#,##0</c:formatCode>
                <c:ptCount val="9"/>
                <c:pt idx="0">
                  <c:v>27353600</c:v>
                </c:pt>
                <c:pt idx="1">
                  <c:v>5927600</c:v>
                </c:pt>
                <c:pt idx="2">
                  <c:v>2322100</c:v>
                </c:pt>
                <c:pt idx="3">
                  <c:v>732100</c:v>
                </c:pt>
                <c:pt idx="4">
                  <c:v>11283000</c:v>
                </c:pt>
                <c:pt idx="5">
                  <c:v>5362500</c:v>
                </c:pt>
                <c:pt idx="6">
                  <c:v>1825000</c:v>
                </c:pt>
                <c:pt idx="7">
                  <c:v>5000</c:v>
                </c:pt>
                <c:pt idx="8">
                  <c:v>200000</c:v>
                </c:pt>
              </c:numCache>
            </c:numRef>
          </c:val>
          <c:extLst xmlns:c16r2="http://schemas.microsoft.com/office/drawing/2015/06/chart">
            <c:ext xmlns:c16="http://schemas.microsoft.com/office/drawing/2014/chart" uri="{C3380CC4-5D6E-409C-BE32-E72D297353CC}">
              <c16:uniqueId val="{00000000-336F-41ED-A28D-B219DF56877C}"/>
            </c:ext>
          </c:extLst>
        </c:ser>
        <c:gapWidth val="182"/>
        <c:axId val="69311488"/>
        <c:axId val="69331200"/>
      </c:barChart>
      <c:catAx>
        <c:axId val="69311488"/>
        <c:scaling>
          <c:orientation val="minMax"/>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600" b="1" i="0" u="none" strike="noStrike" kern="1200" baseline="0">
                <a:solidFill>
                  <a:schemeClr val="tx1"/>
                </a:solidFill>
                <a:latin typeface="+mn-lt"/>
                <a:ea typeface="+mn-ea"/>
                <a:cs typeface="+mn-cs"/>
              </a:defRPr>
            </a:pPr>
            <a:endParaRPr lang="ru-RU"/>
          </a:p>
        </c:txPr>
        <c:crossAx val="69331200"/>
        <c:crosses val="autoZero"/>
        <c:auto val="1"/>
        <c:lblAlgn val="ctr"/>
        <c:lblOffset val="100"/>
      </c:catAx>
      <c:valAx>
        <c:axId val="69331200"/>
        <c:scaling>
          <c:orientation val="minMax"/>
        </c:scaling>
        <c:delete val="1"/>
        <c:axPos val="b"/>
        <c:numFmt formatCode="#,##0" sourceLinked="1"/>
        <c:majorTickMark val="none"/>
        <c:tickLblPos val="nextTo"/>
        <c:crossAx val="69311488"/>
        <c:crosses val="autoZero"/>
        <c:crossBetween val="between"/>
      </c:valAx>
      <c:spPr>
        <a:noFill/>
        <a:ln>
          <a:noFill/>
        </a:ln>
        <a:effectLst/>
      </c:spPr>
    </c:plotArea>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839835-6F95-480E-9257-B016EE2C7091}" type="datetimeFigureOut">
              <a:rPr lang="en-US" smtClean="0"/>
              <a:pPr/>
              <a:t>11/20/2020</a:t>
            </a:fld>
            <a:endParaRPr lang="en-US"/>
          </a:p>
        </p:txBody>
      </p:sp>
      <p:sp>
        <p:nvSpPr>
          <p:cNvPr id="4" name="Slide Image Placeholder 3"/>
          <p:cNvSpPr>
            <a:spLocks noGrp="1" noRot="1" noChangeAspect="1"/>
          </p:cNvSpPr>
          <p:nvPr>
            <p:ph type="sldImg" idx="2"/>
          </p:nvPr>
        </p:nvSpPr>
        <p:spPr>
          <a:xfrm>
            <a:off x="2657475" y="1143000"/>
            <a:ext cx="15430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7CB98E-EC3E-4189-813D-BF84685A4F96}" type="slidenum">
              <a:rPr lang="en-US" smtClean="0"/>
              <a:pPr/>
              <a:t>‹#›</a:t>
            </a:fld>
            <a:endParaRPr lang="en-US"/>
          </a:p>
        </p:txBody>
      </p:sp>
    </p:spTree>
    <p:extLst>
      <p:ext uri="{BB962C8B-B14F-4D97-AF65-F5344CB8AC3E}">
        <p14:creationId xmlns="" xmlns:p14="http://schemas.microsoft.com/office/powerpoint/2010/main" val="1323450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7CB98E-EC3E-4189-813D-BF84685A4F96}" type="slidenum">
              <a:rPr lang="en-US" smtClean="0"/>
              <a:pPr/>
              <a:t>1</a:t>
            </a:fld>
            <a:endParaRPr lang="en-US"/>
          </a:p>
        </p:txBody>
      </p:sp>
    </p:spTree>
    <p:extLst>
      <p:ext uri="{BB962C8B-B14F-4D97-AF65-F5344CB8AC3E}">
        <p14:creationId xmlns="" xmlns:p14="http://schemas.microsoft.com/office/powerpoint/2010/main" val="34860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244726"/>
            <a:ext cx="5829300" cy="47752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7204076"/>
            <a:ext cx="5143500" cy="3311524"/>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2047941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2139075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730250"/>
            <a:ext cx="1478756"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730250"/>
            <a:ext cx="4350544"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979817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2689762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419479"/>
            <a:ext cx="5915025" cy="5705474"/>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9178929"/>
            <a:ext cx="5915025" cy="3000374"/>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848220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651250"/>
            <a:ext cx="291465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651250"/>
            <a:ext cx="291465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3542578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730253"/>
            <a:ext cx="5915025"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3362326"/>
            <a:ext cx="2901255" cy="164782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5010150"/>
            <a:ext cx="2901255"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3362326"/>
            <a:ext cx="2915543" cy="164782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5010150"/>
            <a:ext cx="2915543"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3806292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1353670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2363710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14400"/>
            <a:ext cx="2211884" cy="3200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974853"/>
            <a:ext cx="3471863" cy="974725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4114800"/>
            <a:ext cx="2211884" cy="762317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55168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14400"/>
            <a:ext cx="2211884" cy="3200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974853"/>
            <a:ext cx="3471863" cy="974725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4114800"/>
            <a:ext cx="2211884" cy="762317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670B97E-05FE-4B16-A557-75A33946204B}" type="datetimeFigureOut">
              <a:rPr lang="en-US" smtClean="0"/>
              <a:pPr/>
              <a:t>11/20/2020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3194124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730253"/>
            <a:ext cx="5915025"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651250"/>
            <a:ext cx="5915025"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2712703"/>
            <a:ext cx="1543050" cy="730250"/>
          </a:xfrm>
          <a:prstGeom prst="rect">
            <a:avLst/>
          </a:prstGeom>
        </p:spPr>
        <p:txBody>
          <a:bodyPr vert="horz" lIns="91440" tIns="45720" rIns="91440" bIns="45720" rtlCol="0" anchor="ctr"/>
          <a:lstStyle>
            <a:lvl1pPr algn="l">
              <a:defRPr sz="900">
                <a:solidFill>
                  <a:schemeClr val="tx1">
                    <a:tint val="75000"/>
                  </a:schemeClr>
                </a:solidFill>
              </a:defRPr>
            </a:lvl1pPr>
          </a:lstStyle>
          <a:p>
            <a:fld id="{5670B97E-05FE-4B16-A557-75A33946204B}" type="datetimeFigureOut">
              <a:rPr lang="en-US" smtClean="0"/>
              <a:pPr/>
              <a:t>11/20/2020</a:t>
            </a:fld>
            <a:endParaRPr lang="en-US"/>
          </a:p>
        </p:txBody>
      </p:sp>
      <p:sp>
        <p:nvSpPr>
          <p:cNvPr id="5" name="Footer Placeholder 4"/>
          <p:cNvSpPr>
            <a:spLocks noGrp="1"/>
          </p:cNvSpPr>
          <p:nvPr>
            <p:ph type="ftr" sz="quarter" idx="3"/>
          </p:nvPr>
        </p:nvSpPr>
        <p:spPr>
          <a:xfrm>
            <a:off x="2271713" y="12712703"/>
            <a:ext cx="2314575" cy="730250"/>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12712703"/>
            <a:ext cx="1543050" cy="730250"/>
          </a:xfrm>
          <a:prstGeom prst="rect">
            <a:avLst/>
          </a:prstGeom>
        </p:spPr>
        <p:txBody>
          <a:bodyPr vert="horz" lIns="91440" tIns="45720" rIns="91440" bIns="45720" rtlCol="0" anchor="ctr"/>
          <a:lstStyle>
            <a:lvl1pPr algn="r">
              <a:defRPr sz="900">
                <a:solidFill>
                  <a:schemeClr val="tx1">
                    <a:tint val="75000"/>
                  </a:schemeClr>
                </a:solidFill>
              </a:defRPr>
            </a:lvl1pPr>
          </a:lstStyle>
          <a:p>
            <a:fld id="{BC52E810-2A03-49C2-8A5E-762CBFE70E97}" type="slidenum">
              <a:rPr lang="en-US" smtClean="0"/>
              <a:pPr/>
              <a:t>‹#›</a:t>
            </a:fld>
            <a:endParaRPr lang="en-US"/>
          </a:p>
        </p:txBody>
      </p:sp>
    </p:spTree>
    <p:extLst>
      <p:ext uri="{BB962C8B-B14F-4D97-AF65-F5344CB8AC3E}">
        <p14:creationId xmlns="" xmlns:p14="http://schemas.microsoft.com/office/powerpoint/2010/main" val="267935067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 xmlns:a16="http://schemas.microsoft.com/office/drawing/2014/main" id="{367EADC1-DE1A-48AA-A4A6-BC974F154473}"/>
              </a:ext>
            </a:extLst>
          </p:cNvPr>
          <p:cNvPicPr>
            <a:picLocks noChangeAspect="1"/>
          </p:cNvPicPr>
          <p:nvPr/>
        </p:nvPicPr>
        <p:blipFill>
          <a:blip r:embed="rId3"/>
          <a:stretch>
            <a:fillRect/>
          </a:stretch>
        </p:blipFill>
        <p:spPr>
          <a:xfrm>
            <a:off x="3470265" y="-142644"/>
            <a:ext cx="4091631" cy="3456263"/>
          </a:xfrm>
          <a:prstGeom prst="rect">
            <a:avLst/>
          </a:prstGeom>
        </p:spPr>
      </p:pic>
      <p:sp>
        <p:nvSpPr>
          <p:cNvPr id="4" name="TextBox 3">
            <a:extLst>
              <a:ext uri="{FF2B5EF4-FFF2-40B4-BE49-F238E27FC236}">
                <a16:creationId xmlns="" xmlns:a16="http://schemas.microsoft.com/office/drawing/2014/main" id="{B945AA3E-3F46-41E7-AE29-DC1A0E27EEA1}"/>
              </a:ext>
            </a:extLst>
          </p:cNvPr>
          <p:cNvSpPr txBox="1"/>
          <p:nvPr/>
        </p:nvSpPr>
        <p:spPr>
          <a:xfrm>
            <a:off x="161926" y="645894"/>
            <a:ext cx="4042718" cy="1015663"/>
          </a:xfrm>
          <a:prstGeom prst="rect">
            <a:avLst/>
          </a:prstGeom>
          <a:noFill/>
        </p:spPr>
        <p:txBody>
          <a:bodyPr wrap="square" rtlCol="0">
            <a:spAutoFit/>
          </a:bodyPr>
          <a:lstStyle/>
          <a:p>
            <a:pPr algn="ctr"/>
            <a:r>
              <a:rPr lang="ro-RO" sz="6000" b="1" dirty="0">
                <a:solidFill>
                  <a:schemeClr val="accent6">
                    <a:lumMod val="75000"/>
                  </a:schemeClr>
                </a:solidFill>
              </a:rPr>
              <a:t>BUGETUL</a:t>
            </a:r>
          </a:p>
        </p:txBody>
      </p:sp>
      <p:cxnSp>
        <p:nvCxnSpPr>
          <p:cNvPr id="6" name="Straight Connector 5">
            <a:extLst>
              <a:ext uri="{FF2B5EF4-FFF2-40B4-BE49-F238E27FC236}">
                <a16:creationId xmlns="" xmlns:a16="http://schemas.microsoft.com/office/drawing/2014/main" id="{D9422A7A-B98D-4F2D-8923-29AACFAE63D0}"/>
              </a:ext>
            </a:extLst>
          </p:cNvPr>
          <p:cNvCxnSpPr>
            <a:cxnSpLocks/>
          </p:cNvCxnSpPr>
          <p:nvPr/>
        </p:nvCxnSpPr>
        <p:spPr>
          <a:xfrm>
            <a:off x="-10960" y="3988868"/>
            <a:ext cx="6858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 xmlns:a16="http://schemas.microsoft.com/office/drawing/2014/main" id="{5162E6CF-AAD1-4DDC-97ED-EB74FCE4C531}"/>
              </a:ext>
            </a:extLst>
          </p:cNvPr>
          <p:cNvSpPr txBox="1"/>
          <p:nvPr/>
        </p:nvSpPr>
        <p:spPr>
          <a:xfrm>
            <a:off x="-1262" y="4042996"/>
            <a:ext cx="6858000" cy="584775"/>
          </a:xfrm>
          <a:prstGeom prst="rect">
            <a:avLst/>
          </a:prstGeom>
          <a:noFill/>
        </p:spPr>
        <p:txBody>
          <a:bodyPr wrap="square" rtlCol="0">
            <a:spAutoFit/>
          </a:bodyPr>
          <a:lstStyle/>
          <a:p>
            <a:pPr algn="ctr"/>
            <a:r>
              <a:rPr lang="ro-RO" sz="3200" b="1" dirty="0">
                <a:solidFill>
                  <a:schemeClr val="accent6">
                    <a:lumMod val="75000"/>
                  </a:schemeClr>
                </a:solidFill>
              </a:rPr>
              <a:t>Venituri- </a:t>
            </a:r>
            <a:r>
              <a:rPr lang="en-US" sz="3200" b="1" dirty="0" smtClean="0">
                <a:solidFill>
                  <a:schemeClr val="accent6">
                    <a:lumMod val="75000"/>
                  </a:schemeClr>
                </a:solidFill>
              </a:rPr>
              <a:t>55 010 900 </a:t>
            </a:r>
            <a:r>
              <a:rPr lang="en-US" sz="3200" b="1" dirty="0">
                <a:solidFill>
                  <a:schemeClr val="accent6">
                    <a:lumMod val="75000"/>
                  </a:schemeClr>
                </a:solidFill>
              </a:rPr>
              <a:t>lei</a:t>
            </a:r>
          </a:p>
        </p:txBody>
      </p:sp>
      <p:graphicFrame>
        <p:nvGraphicFramePr>
          <p:cNvPr id="5" name="Chart 4">
            <a:extLst>
              <a:ext uri="{FF2B5EF4-FFF2-40B4-BE49-F238E27FC236}">
                <a16:creationId xmlns="" xmlns:a16="http://schemas.microsoft.com/office/drawing/2014/main" id="{4D5D7F85-7F4D-49E2-A908-4065A7D61063}"/>
              </a:ext>
            </a:extLst>
          </p:cNvPr>
          <p:cNvGraphicFramePr/>
          <p:nvPr>
            <p:extLst>
              <p:ext uri="{D42A27DB-BD31-4B8C-83A1-F6EECF244321}">
                <p14:modId xmlns="" xmlns:p14="http://schemas.microsoft.com/office/powerpoint/2010/main" val="2176049160"/>
              </p:ext>
            </p:extLst>
          </p:nvPr>
        </p:nvGraphicFramePr>
        <p:xfrm>
          <a:off x="221049" y="4659584"/>
          <a:ext cx="6448058" cy="3564664"/>
        </p:xfrm>
        <a:graphic>
          <a:graphicData uri="http://schemas.openxmlformats.org/drawingml/2006/chart">
            <c:chart xmlns:c="http://schemas.openxmlformats.org/drawingml/2006/chart" xmlns:r="http://schemas.openxmlformats.org/officeDocument/2006/relationships" r:id="rId4"/>
          </a:graphicData>
        </a:graphic>
      </p:graphicFrame>
      <p:sp>
        <p:nvSpPr>
          <p:cNvPr id="47" name="TextBox 46">
            <a:extLst>
              <a:ext uri="{FF2B5EF4-FFF2-40B4-BE49-F238E27FC236}">
                <a16:creationId xmlns="" xmlns:a16="http://schemas.microsoft.com/office/drawing/2014/main" id="{99B1BB20-E13E-40CF-A314-3A92B6E82BFC}"/>
              </a:ext>
            </a:extLst>
          </p:cNvPr>
          <p:cNvSpPr txBox="1"/>
          <p:nvPr/>
        </p:nvSpPr>
        <p:spPr>
          <a:xfrm>
            <a:off x="-10609" y="8448188"/>
            <a:ext cx="6868960" cy="584775"/>
          </a:xfrm>
          <a:prstGeom prst="rect">
            <a:avLst/>
          </a:prstGeom>
          <a:noFill/>
        </p:spPr>
        <p:txBody>
          <a:bodyPr wrap="square" rtlCol="0">
            <a:spAutoFit/>
          </a:bodyPr>
          <a:lstStyle/>
          <a:p>
            <a:pPr algn="ctr"/>
            <a:r>
              <a:rPr lang="ro-RO" sz="3200" b="1" dirty="0" smtClean="0">
                <a:solidFill>
                  <a:schemeClr val="accent6">
                    <a:lumMod val="75000"/>
                  </a:schemeClr>
                </a:solidFill>
              </a:rPr>
              <a:t>Cheltuieli-55 010 9</a:t>
            </a:r>
            <a:r>
              <a:rPr lang="en-US" sz="3200" b="1" dirty="0" smtClean="0">
                <a:solidFill>
                  <a:schemeClr val="accent6">
                    <a:lumMod val="75000"/>
                  </a:schemeClr>
                </a:solidFill>
              </a:rPr>
              <a:t>00 </a:t>
            </a:r>
            <a:r>
              <a:rPr lang="en-US" sz="3200" b="1" dirty="0">
                <a:solidFill>
                  <a:schemeClr val="accent6">
                    <a:lumMod val="75000"/>
                  </a:schemeClr>
                </a:solidFill>
              </a:rPr>
              <a:t>lei</a:t>
            </a:r>
          </a:p>
        </p:txBody>
      </p:sp>
      <p:graphicFrame>
        <p:nvGraphicFramePr>
          <p:cNvPr id="10" name="Chart 9">
            <a:extLst>
              <a:ext uri="{FF2B5EF4-FFF2-40B4-BE49-F238E27FC236}">
                <a16:creationId xmlns="" xmlns:a16="http://schemas.microsoft.com/office/drawing/2014/main" id="{46DA82FB-CD44-4999-8FE7-EC0D460E5144}"/>
              </a:ext>
            </a:extLst>
          </p:cNvPr>
          <p:cNvGraphicFramePr/>
          <p:nvPr>
            <p:extLst>
              <p:ext uri="{D42A27DB-BD31-4B8C-83A1-F6EECF244321}">
                <p14:modId xmlns="" xmlns:p14="http://schemas.microsoft.com/office/powerpoint/2010/main" val="2773734176"/>
              </p:ext>
            </p:extLst>
          </p:nvPr>
        </p:nvGraphicFramePr>
        <p:xfrm>
          <a:off x="62197" y="9066146"/>
          <a:ext cx="6707571" cy="3808177"/>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a:extLst>
              <a:ext uri="{FF2B5EF4-FFF2-40B4-BE49-F238E27FC236}">
                <a16:creationId xmlns="" xmlns:a16="http://schemas.microsoft.com/office/drawing/2014/main" id="{A7FC7099-2210-42A1-98A2-A7101AE53CD4}"/>
              </a:ext>
            </a:extLst>
          </p:cNvPr>
          <p:cNvSpPr txBox="1"/>
          <p:nvPr/>
        </p:nvSpPr>
        <p:spPr>
          <a:xfrm>
            <a:off x="166972" y="2208081"/>
            <a:ext cx="2000711" cy="307777"/>
          </a:xfrm>
          <a:prstGeom prst="rect">
            <a:avLst/>
          </a:prstGeom>
          <a:solidFill>
            <a:srgbClr val="002060"/>
          </a:solidFill>
        </p:spPr>
        <p:txBody>
          <a:bodyPr wrap="square" rtlCol="0">
            <a:spAutoFit/>
          </a:bodyPr>
          <a:lstStyle/>
          <a:p>
            <a:pPr algn="ctr"/>
            <a:r>
              <a:rPr lang="ro-RO" sz="1400" b="1" dirty="0">
                <a:solidFill>
                  <a:schemeClr val="bg1"/>
                </a:solidFill>
              </a:rPr>
              <a:t>VENITURI</a:t>
            </a:r>
            <a:endParaRPr lang="ro-RO" sz="1400" dirty="0">
              <a:solidFill>
                <a:schemeClr val="bg1"/>
              </a:solidFill>
            </a:endParaRPr>
          </a:p>
        </p:txBody>
      </p:sp>
      <p:cxnSp>
        <p:nvCxnSpPr>
          <p:cNvPr id="17" name="Straight Connector 16">
            <a:extLst>
              <a:ext uri="{FF2B5EF4-FFF2-40B4-BE49-F238E27FC236}">
                <a16:creationId xmlns="" xmlns:a16="http://schemas.microsoft.com/office/drawing/2014/main" id="{7E9CCC7F-8FA5-4581-9555-5F29DF4F218C}"/>
              </a:ext>
            </a:extLst>
          </p:cNvPr>
          <p:cNvCxnSpPr>
            <a:cxnSpLocks/>
          </p:cNvCxnSpPr>
          <p:nvPr/>
        </p:nvCxnSpPr>
        <p:spPr>
          <a:xfrm>
            <a:off x="20285" y="8415004"/>
            <a:ext cx="6858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 xmlns:a16="http://schemas.microsoft.com/office/drawing/2014/main" id="{BF3371E5-50AA-4E1F-A352-EA66C25CE42D}"/>
              </a:ext>
            </a:extLst>
          </p:cNvPr>
          <p:cNvSpPr/>
          <p:nvPr/>
        </p:nvSpPr>
        <p:spPr>
          <a:xfrm>
            <a:off x="0" y="12994790"/>
            <a:ext cx="6847040" cy="721210"/>
          </a:xfrm>
          <a:prstGeom prst="rect">
            <a:avLst/>
          </a:prstGeom>
          <a:solidFill>
            <a:srgbClr val="3486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A0836D69-43D3-49CF-B55D-6654525F8516}"/>
              </a:ext>
            </a:extLst>
          </p:cNvPr>
          <p:cNvSpPr txBox="1"/>
          <p:nvPr/>
        </p:nvSpPr>
        <p:spPr>
          <a:xfrm>
            <a:off x="57627" y="13042916"/>
            <a:ext cx="6712142" cy="646331"/>
          </a:xfrm>
          <a:prstGeom prst="rect">
            <a:avLst/>
          </a:prstGeom>
          <a:noFill/>
        </p:spPr>
        <p:txBody>
          <a:bodyPr wrap="square" rtlCol="0">
            <a:spAutoFit/>
          </a:bodyPr>
          <a:lstStyle/>
          <a:p>
            <a:pPr algn="ctr"/>
            <a:r>
              <a:rPr lang="ro-RO" sz="1200" dirty="0">
                <a:solidFill>
                  <a:schemeClr val="bg1"/>
                </a:solidFill>
              </a:rPr>
              <a:t>Elaborarea acestui materiale este dovada și angajamentul primăriei față de guvernarea transparentă și responsabilă. Materialul a fost creat cu suportul </a:t>
            </a:r>
            <a:r>
              <a:rPr lang="ro-RO" sz="1200" b="1" dirty="0">
                <a:solidFill>
                  <a:schemeClr val="bg1"/>
                </a:solidFill>
              </a:rPr>
              <a:t>Programului Comunitatea Mea</a:t>
            </a:r>
            <a:r>
              <a:rPr lang="ro-RO" sz="1200" dirty="0">
                <a:solidFill>
                  <a:schemeClr val="bg1"/>
                </a:solidFill>
              </a:rPr>
              <a:t>, </a:t>
            </a:r>
          </a:p>
          <a:p>
            <a:pPr algn="ctr"/>
            <a:r>
              <a:rPr lang="ro-RO" sz="1200" dirty="0">
                <a:solidFill>
                  <a:schemeClr val="bg1"/>
                </a:solidFill>
              </a:rPr>
              <a:t>finanțat de Guvernul Statelor Unite/USAID și implementat de IREX.  </a:t>
            </a:r>
            <a:endParaRPr lang="en-US" sz="1200" dirty="0">
              <a:solidFill>
                <a:schemeClr val="bg1"/>
              </a:solidFill>
            </a:endParaRPr>
          </a:p>
        </p:txBody>
      </p:sp>
      <p:sp>
        <p:nvSpPr>
          <p:cNvPr id="9" name="TextBox 8">
            <a:extLst>
              <a:ext uri="{FF2B5EF4-FFF2-40B4-BE49-F238E27FC236}">
                <a16:creationId xmlns="" xmlns:a16="http://schemas.microsoft.com/office/drawing/2014/main" id="{EBB74F65-823D-407A-8AFE-9977C4F1398C}"/>
              </a:ext>
            </a:extLst>
          </p:cNvPr>
          <p:cNvSpPr txBox="1"/>
          <p:nvPr/>
        </p:nvSpPr>
        <p:spPr>
          <a:xfrm>
            <a:off x="2416317" y="2208080"/>
            <a:ext cx="1994762" cy="307777"/>
          </a:xfrm>
          <a:prstGeom prst="rect">
            <a:avLst/>
          </a:prstGeom>
          <a:solidFill>
            <a:srgbClr val="002060"/>
          </a:solidFill>
        </p:spPr>
        <p:txBody>
          <a:bodyPr wrap="square" rtlCol="0">
            <a:spAutoFit/>
          </a:bodyPr>
          <a:lstStyle/>
          <a:p>
            <a:pPr algn="ctr"/>
            <a:r>
              <a:rPr lang="ro-RO" sz="1400" b="1" dirty="0">
                <a:solidFill>
                  <a:schemeClr val="bg1"/>
                </a:solidFill>
              </a:rPr>
              <a:t>CHELTUIELI</a:t>
            </a:r>
            <a:endParaRPr lang="ro-RO" sz="1400" dirty="0">
              <a:solidFill>
                <a:schemeClr val="bg1"/>
              </a:solidFill>
            </a:endParaRPr>
          </a:p>
        </p:txBody>
      </p:sp>
      <p:sp>
        <p:nvSpPr>
          <p:cNvPr id="16" name="TextBox 15">
            <a:extLst>
              <a:ext uri="{FF2B5EF4-FFF2-40B4-BE49-F238E27FC236}">
                <a16:creationId xmlns="" xmlns:a16="http://schemas.microsoft.com/office/drawing/2014/main" id="{BB93481F-993B-4D7E-B7AB-6A7D64A113E7}"/>
              </a:ext>
            </a:extLst>
          </p:cNvPr>
          <p:cNvSpPr txBox="1"/>
          <p:nvPr/>
        </p:nvSpPr>
        <p:spPr>
          <a:xfrm>
            <a:off x="4597654" y="2559398"/>
            <a:ext cx="2211334" cy="769441"/>
          </a:xfrm>
          <a:prstGeom prst="rect">
            <a:avLst/>
          </a:prstGeom>
          <a:noFill/>
        </p:spPr>
        <p:txBody>
          <a:bodyPr wrap="square" rtlCol="0">
            <a:spAutoFit/>
          </a:bodyPr>
          <a:lstStyle/>
          <a:p>
            <a:pPr marL="171450" indent="-171450">
              <a:buFont typeface="Wingdings" panose="05000000000000000000" pitchFamily="2" charset="2"/>
              <a:buChar char="ü"/>
            </a:pPr>
            <a:r>
              <a:rPr lang="ro-RO" sz="1100" dirty="0"/>
              <a:t>Participarea activă a  cetățenilor în guvernare locală;</a:t>
            </a:r>
          </a:p>
          <a:p>
            <a:pPr marL="171450" indent="-171450">
              <a:buFont typeface="Wingdings" panose="05000000000000000000" pitchFamily="2" charset="2"/>
              <a:buChar char="ü"/>
            </a:pPr>
            <a:r>
              <a:rPr lang="ro-RO" sz="1100" dirty="0"/>
              <a:t>Eficientă și transparență bugetară</a:t>
            </a:r>
            <a:endParaRPr lang="en-US" sz="1100" dirty="0"/>
          </a:p>
        </p:txBody>
      </p:sp>
      <p:sp>
        <p:nvSpPr>
          <p:cNvPr id="20" name="TextBox 19">
            <a:extLst>
              <a:ext uri="{FF2B5EF4-FFF2-40B4-BE49-F238E27FC236}">
                <a16:creationId xmlns="" xmlns:a16="http://schemas.microsoft.com/office/drawing/2014/main" id="{90991E72-22AB-4BE6-91C5-D9F8F0794DAD}"/>
              </a:ext>
            </a:extLst>
          </p:cNvPr>
          <p:cNvSpPr txBox="1"/>
          <p:nvPr/>
        </p:nvSpPr>
        <p:spPr>
          <a:xfrm>
            <a:off x="2316110" y="2488528"/>
            <a:ext cx="2205344" cy="1446550"/>
          </a:xfrm>
          <a:prstGeom prst="rect">
            <a:avLst/>
          </a:prstGeom>
          <a:noFill/>
        </p:spPr>
        <p:txBody>
          <a:bodyPr wrap="square" rtlCol="0">
            <a:spAutoFit/>
          </a:bodyPr>
          <a:lstStyle/>
          <a:p>
            <a:pPr algn="just"/>
            <a:r>
              <a:rPr lang="ro-RO" sz="1100" dirty="0"/>
              <a:t>Cheltuieli pentru prestarea serviciilor publice cum ar fi servicii de iluminat public stradal, reparația drumurilor și trotuarelor, amenajarea și salubrizarea străzilor, plata salariilor angajaților grădiniței, bibliotecii, primăriei și alte cheltuieli.</a:t>
            </a:r>
            <a:endParaRPr lang="en-US" sz="1100" dirty="0"/>
          </a:p>
        </p:txBody>
      </p:sp>
      <p:sp>
        <p:nvSpPr>
          <p:cNvPr id="29" name="TextBox 28">
            <a:extLst>
              <a:ext uri="{FF2B5EF4-FFF2-40B4-BE49-F238E27FC236}">
                <a16:creationId xmlns="" xmlns:a16="http://schemas.microsoft.com/office/drawing/2014/main" id="{95A27EEE-58D8-4329-A3C8-FD0BBEF4A1DD}"/>
              </a:ext>
            </a:extLst>
          </p:cNvPr>
          <p:cNvSpPr txBox="1"/>
          <p:nvPr/>
        </p:nvSpPr>
        <p:spPr>
          <a:xfrm>
            <a:off x="166973" y="2512436"/>
            <a:ext cx="2024717" cy="1446550"/>
          </a:xfrm>
          <a:prstGeom prst="rect">
            <a:avLst/>
          </a:prstGeom>
          <a:noFill/>
        </p:spPr>
        <p:txBody>
          <a:bodyPr wrap="square" rtlCol="0">
            <a:spAutoFit/>
          </a:bodyPr>
          <a:lstStyle/>
          <a:p>
            <a:pPr algn="just"/>
            <a:r>
              <a:rPr lang="ro-RO" sz="1100" dirty="0"/>
              <a:t>Mijloace financiare a</a:t>
            </a:r>
            <a:r>
              <a:rPr lang="en-US" sz="1100" dirty="0"/>
              <a:t>p</a:t>
            </a:r>
            <a:r>
              <a:rPr lang="ro-RO" sz="1100" dirty="0" err="1"/>
              <a:t>robate</a:t>
            </a:r>
            <a:r>
              <a:rPr lang="ro-RO" sz="1100" dirty="0"/>
              <a:t> în buget/încasate din transferurile de la bugetul de stat, taxele si impozitele locale pe care le plătesc cetățenii și agenții economici, alte surse de venit pe care primăria reușește sa le atragă. </a:t>
            </a:r>
          </a:p>
        </p:txBody>
      </p:sp>
      <p:sp>
        <p:nvSpPr>
          <p:cNvPr id="31" name="TextBox 30">
            <a:extLst>
              <a:ext uri="{FF2B5EF4-FFF2-40B4-BE49-F238E27FC236}">
                <a16:creationId xmlns="" xmlns:a16="http://schemas.microsoft.com/office/drawing/2014/main" id="{56F226A2-F044-4092-9396-75D120FD789D}"/>
              </a:ext>
            </a:extLst>
          </p:cNvPr>
          <p:cNvSpPr txBox="1"/>
          <p:nvPr/>
        </p:nvSpPr>
        <p:spPr>
          <a:xfrm>
            <a:off x="4671003" y="2213453"/>
            <a:ext cx="2000711" cy="307777"/>
          </a:xfrm>
          <a:prstGeom prst="rect">
            <a:avLst/>
          </a:prstGeom>
          <a:solidFill>
            <a:schemeClr val="accent2">
              <a:lumMod val="75000"/>
            </a:schemeClr>
          </a:solidFill>
        </p:spPr>
        <p:txBody>
          <a:bodyPr wrap="square" rtlCol="0">
            <a:spAutoFit/>
          </a:bodyPr>
          <a:lstStyle/>
          <a:p>
            <a:r>
              <a:rPr lang="ro-RO" sz="1400" b="1" dirty="0">
                <a:solidFill>
                  <a:schemeClr val="bg1"/>
                </a:solidFill>
              </a:rPr>
              <a:t>CONDIȚII OBLIGATORII:</a:t>
            </a:r>
            <a:endParaRPr lang="ro-RO" sz="1400" dirty="0">
              <a:solidFill>
                <a:schemeClr val="bg1"/>
              </a:solidFill>
            </a:endParaRPr>
          </a:p>
        </p:txBody>
      </p:sp>
      <p:sp>
        <p:nvSpPr>
          <p:cNvPr id="32" name="TextBox 31">
            <a:extLst>
              <a:ext uri="{FF2B5EF4-FFF2-40B4-BE49-F238E27FC236}">
                <a16:creationId xmlns="" xmlns:a16="http://schemas.microsoft.com/office/drawing/2014/main" id="{906BDFB7-3C76-4B85-A19D-75F579D9056E}"/>
              </a:ext>
            </a:extLst>
          </p:cNvPr>
          <p:cNvSpPr txBox="1"/>
          <p:nvPr/>
        </p:nvSpPr>
        <p:spPr>
          <a:xfrm>
            <a:off x="166972" y="1309688"/>
            <a:ext cx="4042719" cy="830997"/>
          </a:xfrm>
          <a:prstGeom prst="rect">
            <a:avLst/>
          </a:prstGeom>
          <a:noFill/>
        </p:spPr>
        <p:txBody>
          <a:bodyPr wrap="square" rtlCol="0">
            <a:spAutoFit/>
          </a:bodyPr>
          <a:lstStyle/>
          <a:p>
            <a:pPr algn="ctr"/>
            <a:r>
              <a:rPr lang="ro-RO" sz="4800" b="1" dirty="0">
                <a:solidFill>
                  <a:schemeClr val="accent6">
                    <a:lumMod val="75000"/>
                  </a:schemeClr>
                </a:solidFill>
              </a:rPr>
              <a:t> </a:t>
            </a:r>
            <a:r>
              <a:rPr lang="ro-RO" sz="3600" b="1" dirty="0">
                <a:solidFill>
                  <a:schemeClr val="accent6">
                    <a:lumMod val="75000"/>
                  </a:schemeClr>
                </a:solidFill>
              </a:rPr>
              <a:t>comunității noastre</a:t>
            </a:r>
            <a:r>
              <a:rPr lang="ro-RO" sz="4800" b="1" dirty="0">
                <a:solidFill>
                  <a:schemeClr val="accent6">
                    <a:lumMod val="75000"/>
                  </a:schemeClr>
                </a:solidFill>
              </a:rPr>
              <a:t> </a:t>
            </a:r>
          </a:p>
        </p:txBody>
      </p:sp>
      <p:sp>
        <p:nvSpPr>
          <p:cNvPr id="42" name="TextBox 41">
            <a:extLst>
              <a:ext uri="{FF2B5EF4-FFF2-40B4-BE49-F238E27FC236}">
                <a16:creationId xmlns="" xmlns:a16="http://schemas.microsoft.com/office/drawing/2014/main" id="{2731898B-C47F-46A8-9895-50EEE80E5553}"/>
              </a:ext>
            </a:extLst>
          </p:cNvPr>
          <p:cNvSpPr txBox="1"/>
          <p:nvPr/>
        </p:nvSpPr>
        <p:spPr>
          <a:xfrm>
            <a:off x="436418" y="318434"/>
            <a:ext cx="5943599" cy="584775"/>
          </a:xfrm>
          <a:prstGeom prst="rect">
            <a:avLst/>
          </a:prstGeom>
          <a:noFill/>
        </p:spPr>
        <p:txBody>
          <a:bodyPr wrap="square" rtlCol="0">
            <a:spAutoFit/>
          </a:bodyPr>
          <a:lstStyle/>
          <a:p>
            <a:pPr algn="ctr"/>
            <a:r>
              <a:rPr lang="en-US" sz="3200" b="1" dirty="0" err="1" smtClean="0">
                <a:solidFill>
                  <a:srgbClr val="348688"/>
                </a:solidFill>
              </a:rPr>
              <a:t>Primaria</a:t>
            </a:r>
            <a:r>
              <a:rPr lang="en-US" sz="3200" b="1" dirty="0">
                <a:solidFill>
                  <a:srgbClr val="348688"/>
                </a:solidFill>
              </a:rPr>
              <a:t> </a:t>
            </a:r>
            <a:r>
              <a:rPr lang="en-US" sz="3200" b="1" dirty="0" err="1" smtClean="0">
                <a:solidFill>
                  <a:srgbClr val="348688"/>
                </a:solidFill>
              </a:rPr>
              <a:t>mun</a:t>
            </a:r>
            <a:r>
              <a:rPr lang="en-US" sz="3200" b="1" dirty="0" smtClean="0">
                <a:solidFill>
                  <a:srgbClr val="348688"/>
                </a:solidFill>
              </a:rPr>
              <a:t>. </a:t>
            </a:r>
            <a:r>
              <a:rPr lang="ro-RO" sz="3200" b="1" dirty="0" smtClean="0">
                <a:solidFill>
                  <a:srgbClr val="348688"/>
                </a:solidFill>
              </a:rPr>
              <a:t>Ceadîr-Lunga</a:t>
            </a:r>
            <a:endParaRPr lang="en-US" sz="3200" b="1" dirty="0">
              <a:solidFill>
                <a:srgbClr val="348688"/>
              </a:solidFill>
            </a:endParaRPr>
          </a:p>
        </p:txBody>
      </p:sp>
    </p:spTree>
    <p:extLst>
      <p:ext uri="{BB962C8B-B14F-4D97-AF65-F5344CB8AC3E}">
        <p14:creationId xmlns="" xmlns:p14="http://schemas.microsoft.com/office/powerpoint/2010/main" val="1630415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2267</TotalTime>
  <Words>167</Words>
  <Application>Microsoft Office PowerPoint</Application>
  <PresentationFormat>Произвольный</PresentationFormat>
  <Paragraphs>20</Paragraphs>
  <Slides>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vt:i4>
      </vt:variant>
    </vt:vector>
  </HeadingPairs>
  <TitlesOfParts>
    <vt:vector size="2" baseType="lpstr">
      <vt:lpstr>Office Theme</vt:lpstr>
      <vt:lpstr>Слайд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Mironiuc</dc:creator>
  <cp:lastModifiedBy>Admin</cp:lastModifiedBy>
  <cp:revision>50</cp:revision>
  <dcterms:created xsi:type="dcterms:W3CDTF">2020-06-05T11:53:01Z</dcterms:created>
  <dcterms:modified xsi:type="dcterms:W3CDTF">2020-11-20T07:52:30Z</dcterms:modified>
</cp:coreProperties>
</file>